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836" r:id="rId2"/>
    <p:sldId id="776" r:id="rId3"/>
    <p:sldId id="837" r:id="rId4"/>
    <p:sldId id="893" r:id="rId5"/>
    <p:sldId id="894" r:id="rId6"/>
    <p:sldId id="895" r:id="rId7"/>
    <p:sldId id="896" r:id="rId8"/>
    <p:sldId id="897" r:id="rId9"/>
    <p:sldId id="898" r:id="rId10"/>
    <p:sldId id="902" r:id="rId11"/>
    <p:sldId id="899" r:id="rId12"/>
    <p:sldId id="903" r:id="rId13"/>
    <p:sldId id="904" r:id="rId14"/>
    <p:sldId id="847" r:id="rId15"/>
    <p:sldId id="901" r:id="rId16"/>
    <p:sldId id="905" r:id="rId17"/>
    <p:sldId id="906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  <a:srgbClr val="66FF33"/>
    <a:srgbClr val="FFFF99"/>
    <a:srgbClr val="00CC99"/>
    <a:srgbClr val="40ED03"/>
    <a:srgbClr val="CC33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C42B4-0766-40BF-B8D8-A605FC05179F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4BAB8-AF7E-4674-98DB-361335DC3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4BAB8-AF7E-4674-98DB-361335DC36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62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4BAB8-AF7E-4674-98DB-361335DC36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38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B46-DD65-4898-BD6C-F4939BFDF55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EAD6-8FB1-49C5-BBA8-B0EB6032E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2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B46-DD65-4898-BD6C-F4939BFDF55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EAD6-8FB1-49C5-BBA8-B0EB6032E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9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B46-DD65-4898-BD6C-F4939BFDF55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EAD6-8FB1-49C5-BBA8-B0EB6032E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8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B46-DD65-4898-BD6C-F4939BFDF55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EAD6-8FB1-49C5-BBA8-B0EB6032E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5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B46-DD65-4898-BD6C-F4939BFDF55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EAD6-8FB1-49C5-BBA8-B0EB6032E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0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B46-DD65-4898-BD6C-F4939BFDF55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EAD6-8FB1-49C5-BBA8-B0EB6032E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7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B46-DD65-4898-BD6C-F4939BFDF55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EAD6-8FB1-49C5-BBA8-B0EB6032E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0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B46-DD65-4898-BD6C-F4939BFDF55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EAD6-8FB1-49C5-BBA8-B0EB6032E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B46-DD65-4898-BD6C-F4939BFDF55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EAD6-8FB1-49C5-BBA8-B0EB6032E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B46-DD65-4898-BD6C-F4939BFDF55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EAD6-8FB1-49C5-BBA8-B0EB6032E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B46-DD65-4898-BD6C-F4939BFDF55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EAD6-8FB1-49C5-BBA8-B0EB6032E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0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6B46-DD65-4898-BD6C-F4939BFDF55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0EAD6-8FB1-49C5-BBA8-B0EB6032E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3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1430"/>
            <a:ext cx="7772400" cy="4571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3" name="AutoShape 6" descr="Africa Map PNG Images, Free Transparent Africa Map Download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65B5614F-66C2-460E-9FD9-685A2C9BC6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987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G" sz="35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Figurative Language Practice 1 | Poetry Quiz - Quizizz">
            <a:extLst>
              <a:ext uri="{FF2B5EF4-FFF2-40B4-BE49-F238E27FC236}">
                <a16:creationId xmlns:a16="http://schemas.microsoft.com/office/drawing/2014/main" id="{D746C2D7-94C4-47BF-9B19-9E1EF7491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"/>
            <a:ext cx="6096000" cy="610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Using Figurative Language in Writing – International Association of  Professional Writers and Editors">
            <a:extLst>
              <a:ext uri="{FF2B5EF4-FFF2-40B4-BE49-F238E27FC236}">
                <a16:creationId xmlns:a16="http://schemas.microsoft.com/office/drawing/2014/main" id="{2A465431-205F-47FF-97EE-12F43803A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6096000" cy="61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F64DFBDC-CB8B-423D-A904-4A463DA176B2}"/>
              </a:ext>
            </a:extLst>
          </p:cNvPr>
          <p:cNvSpPr/>
          <p:nvPr/>
        </p:nvSpPr>
        <p:spPr>
          <a:xfrm>
            <a:off x="-1" y="5845629"/>
            <a:ext cx="12192001" cy="968991"/>
          </a:xfrm>
          <a:prstGeom prst="roundRect">
            <a:avLst>
              <a:gd name="adj" fmla="val 17066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Figurative Language</a:t>
            </a:r>
          </a:p>
        </p:txBody>
      </p:sp>
    </p:spTree>
    <p:extLst>
      <p:ext uri="{BB962C8B-B14F-4D97-AF65-F5344CB8AC3E}">
        <p14:creationId xmlns:p14="http://schemas.microsoft.com/office/powerpoint/2010/main" val="204742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uphemism - Iva Cheung">
            <a:extLst>
              <a:ext uri="{FF2B5EF4-FFF2-40B4-BE49-F238E27FC236}">
                <a16:creationId xmlns:a16="http://schemas.microsoft.com/office/drawing/2014/main" id="{8EAA6226-9339-44FC-93F5-D7D935117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311498BF-5550-475F-801B-4E7D4761A7D6}"/>
              </a:ext>
            </a:extLst>
          </p:cNvPr>
          <p:cNvSpPr/>
          <p:nvPr/>
        </p:nvSpPr>
        <p:spPr>
          <a:xfrm>
            <a:off x="114300" y="1080666"/>
            <a:ext cx="7315201" cy="5636903"/>
          </a:xfrm>
          <a:prstGeom prst="roundRect">
            <a:avLst>
              <a:gd name="adj" fmla="val 4600"/>
            </a:avLst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600" b="1" dirty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Candara" panose="020E0502030303020204" pitchFamily="34" charset="0"/>
              </a:rPr>
              <a:t>Euphemism</a:t>
            </a:r>
            <a:r>
              <a:rPr lang="en-GB" sz="2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andara" panose="020E0502030303020204" pitchFamily="34" charset="0"/>
              </a:rPr>
              <a:t> </a:t>
            </a:r>
            <a:r>
              <a:rPr lang="en-GB" sz="2600" dirty="0">
                <a:latin typeface="Candara" panose="020E0502030303020204" pitchFamily="34" charset="0"/>
              </a:rPr>
              <a:t>is a statement expressing some harsh or ugly realities in a milder way such that the harshness or ugliness is not very noticeable.</a:t>
            </a:r>
          </a:p>
          <a:p>
            <a:pPr algn="just"/>
            <a:r>
              <a:rPr lang="en-GB" sz="2600" dirty="0">
                <a:latin typeface="Candara" panose="020E0502030303020204" pitchFamily="34" charset="0"/>
              </a:rPr>
              <a:t> </a:t>
            </a:r>
          </a:p>
          <a:p>
            <a:pPr marL="514350" indent="-514350" algn="just">
              <a:buAutoNum type="alphaLcParenBoth"/>
            </a:pPr>
            <a:r>
              <a:rPr lang="en-GB" sz="2600" dirty="0">
                <a:latin typeface="Candara" panose="020E0502030303020204" pitchFamily="34" charset="0"/>
              </a:rPr>
              <a:t>Because we were trying to cut down on our expenses, we had to </a:t>
            </a:r>
            <a:r>
              <a:rPr lang="en-GB" sz="2600" b="1" i="1" dirty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Candara" panose="020E0502030303020204" pitchFamily="34" charset="0"/>
              </a:rPr>
              <a:t>let some workers go</a:t>
            </a:r>
            <a:r>
              <a:rPr lang="en-GB" sz="2600" dirty="0">
                <a:latin typeface="Candara" panose="020E0502030303020204" pitchFamily="34" charset="0"/>
              </a:rPr>
              <a:t> (sack them / make them lose their jobs)</a:t>
            </a:r>
          </a:p>
          <a:p>
            <a:pPr marL="514350" indent="-514350" algn="just">
              <a:buAutoNum type="alphaLcParenBoth"/>
            </a:pPr>
            <a:r>
              <a:rPr lang="en-GB" sz="2600" dirty="0">
                <a:latin typeface="Candara" panose="020E0502030303020204" pitchFamily="34" charset="0"/>
              </a:rPr>
              <a:t>He </a:t>
            </a:r>
            <a:r>
              <a:rPr lang="en-GB" sz="2600" b="1" i="1" dirty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Candara" panose="020E0502030303020204" pitchFamily="34" charset="0"/>
              </a:rPr>
              <a:t>kicked the bucket</a:t>
            </a:r>
            <a:r>
              <a:rPr lang="en-GB" sz="2600" dirty="0">
                <a:latin typeface="Candara" panose="020E0502030303020204" pitchFamily="34" charset="0"/>
              </a:rPr>
              <a:t> after just a simple illness.</a:t>
            </a:r>
          </a:p>
          <a:p>
            <a:pPr marL="514350" indent="-514350" algn="just">
              <a:buAutoNum type="alphaLcParenBoth"/>
            </a:pPr>
            <a:r>
              <a:rPr lang="en-GB" sz="2600" dirty="0">
                <a:latin typeface="Candara" panose="020E0502030303020204" pitchFamily="34" charset="0"/>
              </a:rPr>
              <a:t>The last time I ate this meal at work, I had to excuse myself a few times </a:t>
            </a:r>
            <a:r>
              <a:rPr lang="en-GB" sz="2600" b="1" i="1" dirty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Candara" panose="020E0502030303020204" pitchFamily="34" charset="0"/>
              </a:rPr>
              <a:t>to break wind</a:t>
            </a:r>
            <a:r>
              <a:rPr lang="en-GB" sz="2600" dirty="0">
                <a:latin typeface="Candara" panose="020E0502030303020204" pitchFamily="34" charset="0"/>
              </a:rPr>
              <a:t> (to fart)</a:t>
            </a:r>
          </a:p>
          <a:p>
            <a:pPr marL="514350" indent="-514350" algn="just">
              <a:buAutoNum type="alphaLcParenBoth"/>
            </a:pPr>
            <a:r>
              <a:rPr lang="en-GB" sz="2600" dirty="0">
                <a:latin typeface="Candara" panose="020E0502030303020204" pitchFamily="34" charset="0"/>
              </a:rPr>
              <a:t>Excuse me; I’d like to </a:t>
            </a:r>
            <a:r>
              <a:rPr lang="en-GB" sz="2600" b="1" i="1" dirty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Candara" panose="020E0502030303020204" pitchFamily="34" charset="0"/>
              </a:rPr>
              <a:t>powder my nose</a:t>
            </a:r>
            <a:r>
              <a:rPr lang="en-GB" sz="2600" dirty="0">
                <a:latin typeface="Candara" panose="020E0502030303020204" pitchFamily="34" charset="0"/>
              </a:rPr>
              <a:t> (use the toilet).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E79FDE-204F-4911-9FDF-0171B484DA79}"/>
              </a:ext>
            </a:extLst>
          </p:cNvPr>
          <p:cNvSpPr/>
          <p:nvPr/>
        </p:nvSpPr>
        <p:spPr>
          <a:xfrm>
            <a:off x="1211035" y="130627"/>
            <a:ext cx="4762499" cy="829214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 dirty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Candara" panose="020E0502030303020204" pitchFamily="34" charset="0"/>
              </a:rPr>
              <a:t>Euphemism</a:t>
            </a:r>
            <a:endParaRPr lang="en-NG" sz="6500" b="1" dirty="0">
              <a:ln>
                <a:solidFill>
                  <a:srgbClr val="FFC000"/>
                </a:solidFill>
              </a:ln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 descr="Examples of Euphemism: 80+ Common Phrases">
            <a:extLst>
              <a:ext uri="{FF2B5EF4-FFF2-40B4-BE49-F238E27FC236}">
                <a16:creationId xmlns:a16="http://schemas.microsoft.com/office/drawing/2014/main" id="{8A6EDEA9-743B-4D70-B109-65988AC2A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1" y="51966"/>
            <a:ext cx="4762499" cy="6806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61263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72DD4D-9769-43DE-B9C4-A66418733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83"/>
          <a:stretch/>
        </p:blipFill>
        <p:spPr>
          <a:xfrm>
            <a:off x="-1" y="0"/>
            <a:ext cx="7184571" cy="6858000"/>
          </a:xfrm>
          <a:prstGeom prst="rect">
            <a:avLst/>
          </a:prstGeom>
        </p:spPr>
      </p:pic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311498BF-5550-475F-801B-4E7D4761A7D6}"/>
              </a:ext>
            </a:extLst>
          </p:cNvPr>
          <p:cNvSpPr/>
          <p:nvPr/>
        </p:nvSpPr>
        <p:spPr>
          <a:xfrm>
            <a:off x="0" y="130628"/>
            <a:ext cx="7184571" cy="6596743"/>
          </a:xfrm>
          <a:prstGeom prst="roundRect">
            <a:avLst>
              <a:gd name="adj" fmla="val 46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algn="just"/>
            <a:r>
              <a:rPr lang="en-US" sz="3500" b="1" dirty="0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latin typeface="Candara" panose="020E0502030303020204" pitchFamily="34" charset="0"/>
              </a:rPr>
              <a:t>SYLLEPSIS</a:t>
            </a:r>
            <a:r>
              <a:rPr lang="en-US" sz="3500" dirty="0">
                <a:latin typeface="Candara" panose="020E0502030303020204" pitchFamily="34" charset="0"/>
              </a:rPr>
              <a:t> is an expression, in which </a:t>
            </a:r>
            <a:r>
              <a:rPr lang="en-US" sz="3500" b="1" u="sng" dirty="0">
                <a:latin typeface="Candara" panose="020E0502030303020204" pitchFamily="34" charset="0"/>
              </a:rPr>
              <a:t>ONE word</a:t>
            </a:r>
            <a:r>
              <a:rPr lang="en-US" sz="3500" dirty="0">
                <a:latin typeface="Candara" panose="020E0502030303020204" pitchFamily="34" charset="0"/>
              </a:rPr>
              <a:t> is used to express two different kinds of meaning, such that one meaning is literal (ordinary), while the other meaning is figurative (metaphoric).</a:t>
            </a:r>
          </a:p>
          <a:p>
            <a:pPr marL="57150" lvl="1" algn="just"/>
            <a:endParaRPr lang="en-US" sz="3500" dirty="0">
              <a:latin typeface="Candara" panose="020E0502030303020204" pitchFamily="34" charset="0"/>
            </a:endParaRPr>
          </a:p>
          <a:p>
            <a:pPr marL="898525" lvl="1" indent="-636588" algn="just">
              <a:buAutoNum type="alphaLcParenBoth"/>
            </a:pPr>
            <a:r>
              <a:rPr lang="en-US" sz="3500" dirty="0">
                <a:solidFill>
                  <a:srgbClr val="FFFF99"/>
                </a:solidFill>
                <a:latin typeface="Candara" panose="020E0502030303020204" pitchFamily="34" charset="0"/>
              </a:rPr>
              <a:t>He </a:t>
            </a:r>
            <a:r>
              <a:rPr lang="en-US" sz="3500" b="1" u="sng" dirty="0">
                <a:solidFill>
                  <a:srgbClr val="FFFF99"/>
                </a:solidFill>
                <a:latin typeface="Candara" panose="020E0502030303020204" pitchFamily="34" charset="0"/>
              </a:rPr>
              <a:t>took</a:t>
            </a:r>
            <a:r>
              <a:rPr lang="en-US" sz="3500" dirty="0">
                <a:solidFill>
                  <a:srgbClr val="FFFF99"/>
                </a:solidFill>
                <a:latin typeface="Candara" panose="020E0502030303020204" pitchFamily="34" charset="0"/>
              </a:rPr>
              <a:t> his </a:t>
            </a:r>
            <a:r>
              <a:rPr lang="en-US" sz="3500" dirty="0">
                <a:solidFill>
                  <a:srgbClr val="00FFFF"/>
                </a:solidFill>
                <a:latin typeface="Candara" panose="020E0502030303020204" pitchFamily="34" charset="0"/>
              </a:rPr>
              <a:t>hat</a:t>
            </a:r>
            <a:r>
              <a:rPr lang="en-US" sz="3500" dirty="0">
                <a:solidFill>
                  <a:srgbClr val="FFFF99"/>
                </a:solidFill>
                <a:latin typeface="Candara" panose="020E0502030303020204" pitchFamily="34" charset="0"/>
              </a:rPr>
              <a:t> and </a:t>
            </a:r>
            <a:r>
              <a:rPr lang="en-US" sz="3500" dirty="0">
                <a:solidFill>
                  <a:srgbClr val="00FFFF"/>
                </a:solidFill>
                <a:latin typeface="Candara" panose="020E0502030303020204" pitchFamily="34" charset="0"/>
              </a:rPr>
              <a:t>his leave.</a:t>
            </a:r>
          </a:p>
          <a:p>
            <a:pPr marL="898525" lvl="1" indent="-636588" algn="just">
              <a:buAutoNum type="alphaLcParenBoth"/>
            </a:pPr>
            <a:r>
              <a:rPr lang="en-US" sz="3500" dirty="0">
                <a:solidFill>
                  <a:srgbClr val="FFFF99"/>
                </a:solidFill>
                <a:latin typeface="Candara" panose="020E0502030303020204" pitchFamily="34" charset="0"/>
              </a:rPr>
              <a:t>The girl </a:t>
            </a:r>
            <a:r>
              <a:rPr lang="en-US" sz="3500" b="1" u="sng" dirty="0">
                <a:solidFill>
                  <a:srgbClr val="FFFF99"/>
                </a:solidFill>
                <a:latin typeface="Candara" panose="020E0502030303020204" pitchFamily="34" charset="0"/>
              </a:rPr>
              <a:t>stole</a:t>
            </a:r>
            <a:r>
              <a:rPr lang="en-US" sz="3500" dirty="0">
                <a:solidFill>
                  <a:srgbClr val="FFFF99"/>
                </a:solidFill>
                <a:latin typeface="Candara" panose="020E0502030303020204" pitchFamily="34" charset="0"/>
              </a:rPr>
              <a:t> </a:t>
            </a:r>
            <a:r>
              <a:rPr lang="en-US" sz="3500" dirty="0">
                <a:solidFill>
                  <a:srgbClr val="00FFFF"/>
                </a:solidFill>
                <a:latin typeface="Candara" panose="020E0502030303020204" pitchFamily="34" charset="0"/>
              </a:rPr>
              <a:t>my money</a:t>
            </a:r>
            <a:r>
              <a:rPr lang="en-US" sz="3500" dirty="0">
                <a:solidFill>
                  <a:srgbClr val="FFFF99"/>
                </a:solidFill>
                <a:latin typeface="Candara" panose="020E0502030303020204" pitchFamily="34" charset="0"/>
              </a:rPr>
              <a:t> and </a:t>
            </a:r>
            <a:r>
              <a:rPr lang="en-US" sz="3500" dirty="0">
                <a:solidFill>
                  <a:srgbClr val="00FFFF"/>
                </a:solidFill>
                <a:latin typeface="Candara" panose="020E0502030303020204" pitchFamily="34" charset="0"/>
              </a:rPr>
              <a:t>my heart</a:t>
            </a:r>
            <a:r>
              <a:rPr lang="en-US" sz="3500" dirty="0">
                <a:solidFill>
                  <a:srgbClr val="FFFF99"/>
                </a:solidFill>
                <a:latin typeface="Candara" panose="020E0502030303020204" pitchFamily="34" charset="0"/>
              </a:rPr>
              <a:t>.</a:t>
            </a:r>
          </a:p>
          <a:p>
            <a:pPr marL="898525" lvl="1" indent="-636588" algn="just">
              <a:buAutoNum type="alphaLcParenBoth"/>
            </a:pPr>
            <a:r>
              <a:rPr lang="en-US" sz="3500" dirty="0">
                <a:solidFill>
                  <a:srgbClr val="FFFF99"/>
                </a:solidFill>
                <a:latin typeface="Candara" panose="020E0502030303020204" pitchFamily="34" charset="0"/>
              </a:rPr>
              <a:t>The robbers </a:t>
            </a:r>
            <a:r>
              <a:rPr lang="en-US" sz="3500" b="1" u="sng" dirty="0">
                <a:solidFill>
                  <a:srgbClr val="FFFF99"/>
                </a:solidFill>
                <a:latin typeface="Candara" panose="020E0502030303020204" pitchFamily="34" charset="0"/>
              </a:rPr>
              <a:t>killed</a:t>
            </a:r>
            <a:r>
              <a:rPr lang="en-US" sz="3500" dirty="0">
                <a:solidFill>
                  <a:srgbClr val="FFFF99"/>
                </a:solidFill>
                <a:latin typeface="Candara" panose="020E0502030303020204" pitchFamily="34" charset="0"/>
              </a:rPr>
              <a:t> </a:t>
            </a:r>
            <a:r>
              <a:rPr lang="en-US" sz="3500" dirty="0">
                <a:solidFill>
                  <a:srgbClr val="00FFFF"/>
                </a:solidFill>
                <a:latin typeface="Candara" panose="020E0502030303020204" pitchFamily="34" charset="0"/>
              </a:rPr>
              <a:t>her son</a:t>
            </a:r>
            <a:r>
              <a:rPr lang="en-US" sz="3500" dirty="0">
                <a:solidFill>
                  <a:srgbClr val="FFFF99"/>
                </a:solidFill>
                <a:latin typeface="Candara" panose="020E0502030303020204" pitchFamily="34" charset="0"/>
              </a:rPr>
              <a:t> and </a:t>
            </a:r>
            <a:r>
              <a:rPr lang="en-US" sz="3500" dirty="0">
                <a:solidFill>
                  <a:srgbClr val="00FFFF"/>
                </a:solidFill>
                <a:latin typeface="Candara" panose="020E0502030303020204" pitchFamily="34" charset="0"/>
              </a:rPr>
              <a:t>her future</a:t>
            </a:r>
            <a:r>
              <a:rPr lang="en-US" sz="3500" dirty="0">
                <a:solidFill>
                  <a:srgbClr val="FFFF99"/>
                </a:solidFill>
                <a:latin typeface="Candara" panose="020E0502030303020204" pitchFamily="34" charset="0"/>
              </a:rPr>
              <a:t>.</a:t>
            </a:r>
            <a:endParaRPr lang="en-US" sz="35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E79FDE-204F-4911-9FDF-0171B484DA79}"/>
              </a:ext>
            </a:extLst>
          </p:cNvPr>
          <p:cNvSpPr/>
          <p:nvPr/>
        </p:nvSpPr>
        <p:spPr>
          <a:xfrm>
            <a:off x="7505700" y="535582"/>
            <a:ext cx="4308019" cy="82921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 dirty="0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latin typeface="Candara" panose="020E0502030303020204" pitchFamily="34" charset="0"/>
              </a:rPr>
              <a:t>SYLLEPSIS</a:t>
            </a:r>
            <a:endParaRPr lang="en-NG" sz="6500" b="1" dirty="0">
              <a:ln>
                <a:solidFill>
                  <a:srgbClr val="FFFF99"/>
                </a:solidFill>
              </a:ln>
              <a:solidFill>
                <a:srgbClr val="FFFF99"/>
              </a:solidFill>
              <a:latin typeface="Candara" panose="020E0502030303020204" pitchFamily="34" charset="0"/>
            </a:endParaRPr>
          </a:p>
        </p:txBody>
      </p:sp>
      <p:pic>
        <p:nvPicPr>
          <p:cNvPr id="10244" name="Picture 4" descr="Magician taking hat off. stock photo. Image of elegance - 37427688">
            <a:extLst>
              <a:ext uri="{FF2B5EF4-FFF2-40B4-BE49-F238E27FC236}">
                <a16:creationId xmlns:a16="http://schemas.microsoft.com/office/drawing/2014/main" id="{0CAEA33D-4D09-4C04-93FD-FAED1DEBF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 r="9674"/>
          <a:stretch/>
        </p:blipFill>
        <p:spPr bwMode="auto">
          <a:xfrm>
            <a:off x="7356020" y="1632857"/>
            <a:ext cx="4835980" cy="50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171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o photo description available.">
            <a:extLst>
              <a:ext uri="{FF2B5EF4-FFF2-40B4-BE49-F238E27FC236}">
                <a16:creationId xmlns:a16="http://schemas.microsoft.com/office/drawing/2014/main" id="{24E9D6D7-4DC6-44DF-893F-FA959D296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9445" b="7810"/>
          <a:stretch/>
        </p:blipFill>
        <p:spPr bwMode="auto">
          <a:xfrm>
            <a:off x="7356020" y="535582"/>
            <a:ext cx="4835980" cy="63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ynecdoche">
            <a:extLst>
              <a:ext uri="{FF2B5EF4-FFF2-40B4-BE49-F238E27FC236}">
                <a16:creationId xmlns:a16="http://schemas.microsoft.com/office/drawing/2014/main" id="{C90DF2A2-5333-4158-8900-8950060D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56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311498BF-5550-475F-801B-4E7D4761A7D6}"/>
              </a:ext>
            </a:extLst>
          </p:cNvPr>
          <p:cNvSpPr/>
          <p:nvPr/>
        </p:nvSpPr>
        <p:spPr>
          <a:xfrm>
            <a:off x="171449" y="151039"/>
            <a:ext cx="7184571" cy="6555922"/>
          </a:xfrm>
          <a:prstGeom prst="roundRect">
            <a:avLst>
              <a:gd name="adj" fmla="val 3106"/>
            </a:avLst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algn="just"/>
            <a:r>
              <a:rPr lang="en-US" sz="4000" b="1" dirty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Candara" panose="020E0502030303020204" pitchFamily="34" charset="0"/>
              </a:rPr>
              <a:t>Synecdoche</a:t>
            </a:r>
            <a:r>
              <a:rPr lang="en-US" sz="4000" dirty="0">
                <a:latin typeface="Candara" panose="020E0502030303020204" pitchFamily="34" charset="0"/>
              </a:rPr>
              <a:t> is a figure of speech in which a part of something or someone is used to represent the whole of that thing.</a:t>
            </a:r>
          </a:p>
          <a:p>
            <a:pPr marL="57150" lvl="1" algn="just"/>
            <a:endParaRPr lang="en-US" sz="4000" dirty="0">
              <a:latin typeface="Candara" panose="020E0502030303020204" pitchFamily="34" charset="0"/>
            </a:endParaRPr>
          </a:p>
          <a:p>
            <a:pPr marL="898525" lvl="1" indent="-636588" algn="just">
              <a:buAutoNum type="alphaLcParenBoth"/>
            </a:pPr>
            <a:r>
              <a:rPr lang="en-US" sz="4000" dirty="0">
                <a:solidFill>
                  <a:srgbClr val="FFFF99"/>
                </a:solidFill>
                <a:latin typeface="Candara" panose="020E0502030303020204" pitchFamily="34" charset="0"/>
              </a:rPr>
              <a:t>Dad always advises me to respect </a:t>
            </a:r>
            <a:r>
              <a:rPr lang="en-US" sz="4000" b="1" dirty="0">
                <a:solidFill>
                  <a:srgbClr val="FF00FF"/>
                </a:solidFill>
                <a:latin typeface="Candara" panose="020E0502030303020204" pitchFamily="34" charset="0"/>
              </a:rPr>
              <a:t>grey hair</a:t>
            </a:r>
            <a:r>
              <a:rPr lang="en-US" sz="4000" dirty="0">
                <a:solidFill>
                  <a:srgbClr val="00FFFF"/>
                </a:solidFill>
                <a:latin typeface="Candara" panose="020E0502030303020204" pitchFamily="34" charset="0"/>
              </a:rPr>
              <a:t>.</a:t>
            </a:r>
          </a:p>
          <a:p>
            <a:pPr marL="898525" lvl="1" indent="-636588" algn="just">
              <a:buAutoNum type="alphaLcParenBoth"/>
            </a:pPr>
            <a:r>
              <a:rPr lang="en-US" sz="4000" dirty="0">
                <a:solidFill>
                  <a:srgbClr val="FFFF99"/>
                </a:solidFill>
                <a:latin typeface="Candara" panose="020E0502030303020204" pitchFamily="34" charset="0"/>
              </a:rPr>
              <a:t>I just bought </a:t>
            </a:r>
            <a:r>
              <a:rPr lang="en-US" sz="4000" b="1" dirty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Candara" panose="020E0502030303020204" pitchFamily="34" charset="0"/>
              </a:rPr>
              <a:t>new wheels</a:t>
            </a:r>
            <a:r>
              <a:rPr lang="en-US" sz="4000" dirty="0">
                <a:solidFill>
                  <a:srgbClr val="FFFF99"/>
                </a:solidFill>
                <a:latin typeface="Candara" panose="020E0502030303020204" pitchFamily="34" charset="0"/>
              </a:rPr>
              <a:t> (new cars)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E79FDE-204F-4911-9FDF-0171B484DA79}"/>
              </a:ext>
            </a:extLst>
          </p:cNvPr>
          <p:cNvSpPr/>
          <p:nvPr/>
        </p:nvSpPr>
        <p:spPr>
          <a:xfrm>
            <a:off x="7530193" y="535582"/>
            <a:ext cx="4308019" cy="82921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00" b="1" dirty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Candara" panose="020E0502030303020204" pitchFamily="34" charset="0"/>
              </a:rPr>
              <a:t>SYNECDOCHE</a:t>
            </a:r>
            <a:endParaRPr lang="en-NG" sz="5300" b="1" dirty="0">
              <a:ln>
                <a:solidFill>
                  <a:srgbClr val="FF00FF"/>
                </a:solidFill>
              </a:ln>
              <a:solidFill>
                <a:srgbClr val="FF00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9CE7258A-6104-4711-85AF-584CF2EEB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70" y="0"/>
            <a:ext cx="7190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311498BF-5550-475F-801B-4E7D4761A7D6}"/>
              </a:ext>
            </a:extLst>
          </p:cNvPr>
          <p:cNvSpPr/>
          <p:nvPr/>
        </p:nvSpPr>
        <p:spPr>
          <a:xfrm>
            <a:off x="122466" y="151039"/>
            <a:ext cx="4547504" cy="2641147"/>
          </a:xfrm>
          <a:prstGeom prst="roundRect">
            <a:avLst>
              <a:gd name="adj" fmla="val 3106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algn="just"/>
            <a:r>
              <a:rPr lang="en-US" sz="35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ndara" panose="020E0502030303020204" pitchFamily="34" charset="0"/>
              </a:rPr>
              <a:t>Metonymy</a:t>
            </a:r>
            <a:r>
              <a:rPr lang="en-US" sz="3500" dirty="0">
                <a:latin typeface="Candara" panose="020E0502030303020204" pitchFamily="34" charset="0"/>
              </a:rPr>
              <a:t> is the use of something closely related to an object to refer to the object.</a:t>
            </a:r>
            <a:endParaRPr lang="en-US" sz="3500" dirty="0">
              <a:solidFill>
                <a:srgbClr val="FFFF99"/>
              </a:solidFill>
              <a:latin typeface="Candara" panose="020E0502030303020204" pitchFamily="34" charset="0"/>
            </a:endParaRPr>
          </a:p>
        </p:txBody>
      </p:sp>
      <p:pic>
        <p:nvPicPr>
          <p:cNvPr id="3076" name="Picture 4" descr="Examples of Metonymy: Understanding Its Meaning and Use">
            <a:extLst>
              <a:ext uri="{FF2B5EF4-FFF2-40B4-BE49-F238E27FC236}">
                <a16:creationId xmlns:a16="http://schemas.microsoft.com/office/drawing/2014/main" id="{29FF3A42-7BC0-4151-8B76-5455876E1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" y="2943224"/>
            <a:ext cx="4572000" cy="37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70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8F9C4-A252-4648-9E09-E578C0427BC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v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559"/>
            <a:ext cx="3771900" cy="3276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B08AA1C-7A76-447F-9695-DE46BA741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20" y="152558"/>
            <a:ext cx="4221480" cy="3276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3E80A62-42C6-4559-9C08-AE6394E4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7719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5DA49C8-0C7F-43C2-8A9C-D15CA793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20" y="152558"/>
            <a:ext cx="4472940" cy="3276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48E66E9-7EF7-4149-BFB7-357CBD826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3288112"/>
            <a:ext cx="4457700" cy="3569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D534787-C41C-4ADC-A1B5-6A47973FD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80" y="3288112"/>
            <a:ext cx="4236720" cy="3569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113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9A4226-18AB-4548-A05E-21FC7BE7C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3" y="0"/>
            <a:ext cx="6400799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E4FB6-BCA6-4551-A71C-2A31787B6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8674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239801-C831-47F8-A418-CBEFBDE960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3249385"/>
            <a:ext cx="6400801" cy="3608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81432"/>
            <a:ext cx="7772400" cy="4571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4395DE55-36E7-4ED1-A5F1-65538B9B2840}"/>
              </a:ext>
            </a:extLst>
          </p:cNvPr>
          <p:cNvSpPr/>
          <p:nvPr/>
        </p:nvSpPr>
        <p:spPr>
          <a:xfrm>
            <a:off x="117019" y="1085137"/>
            <a:ext cx="6338208" cy="5591431"/>
          </a:xfrm>
          <a:prstGeom prst="roundRect">
            <a:avLst>
              <a:gd name="adj" fmla="val 4600"/>
            </a:avLst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Choose any one of the four idiomatic / metaphoric expressions here and create a captivating story based on the meaning of the expression.</a:t>
            </a:r>
          </a:p>
          <a:p>
            <a:pPr algn="ctr"/>
            <a:endParaRPr lang="en-GB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Tell your story using any of these genres:</a:t>
            </a:r>
          </a:p>
          <a:p>
            <a:pPr algn="ctr"/>
            <a:r>
              <a:rPr lang="en-GB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ndara" panose="020E0502030303020204" pitchFamily="34" charset="0"/>
              </a:rPr>
              <a:t>Poetry</a:t>
            </a:r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 (poem)</a:t>
            </a:r>
          </a:p>
          <a:p>
            <a:pPr algn="ctr"/>
            <a:r>
              <a:rPr lang="en-GB" sz="3200" b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latin typeface="Candara" panose="020E0502030303020204" pitchFamily="34" charset="0"/>
              </a:rPr>
              <a:t>Prose</a:t>
            </a:r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 (short story)</a:t>
            </a:r>
          </a:p>
          <a:p>
            <a:pPr algn="ctr"/>
            <a:r>
              <a:rPr lang="en-GB" sz="32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Candara" panose="020E0502030303020204" pitchFamily="34" charset="0"/>
              </a:rPr>
              <a:t>Drama</a:t>
            </a:r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 (playscript)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99E7B7-93B0-4B82-ADCC-94818EAEE9EE}"/>
              </a:ext>
            </a:extLst>
          </p:cNvPr>
          <p:cNvSpPr/>
          <p:nvPr/>
        </p:nvSpPr>
        <p:spPr>
          <a:xfrm>
            <a:off x="865412" y="127962"/>
            <a:ext cx="4762499" cy="829214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CLASS TASK</a:t>
            </a:r>
            <a:endParaRPr lang="en-NG" sz="6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0D74CEC5-EDBF-43F5-9901-2987BC7843E0}"/>
              </a:ext>
            </a:extLst>
          </p:cNvPr>
          <p:cNvSpPr/>
          <p:nvPr/>
        </p:nvSpPr>
        <p:spPr>
          <a:xfrm>
            <a:off x="6531429" y="130627"/>
            <a:ext cx="5660571" cy="6596743"/>
          </a:xfrm>
          <a:prstGeom prst="roundRect">
            <a:avLst>
              <a:gd name="adj" fmla="val 484"/>
            </a:avLst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3500" b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“Make Hay While the Sun Shines.”</a:t>
            </a:r>
            <a:endParaRPr lang="en-NG" sz="35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en-GB" sz="3500" b="0" dirty="0">
              <a:ln>
                <a:solidFill>
                  <a:srgbClr val="66FF33"/>
                </a:solidFill>
              </a:ln>
              <a:solidFill>
                <a:srgbClr val="66FF33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GB" sz="3500" b="0" dirty="0">
                <a:ln>
                  <a:solidFill>
                    <a:srgbClr val="66FF33"/>
                  </a:solidFill>
                </a:ln>
                <a:solidFill>
                  <a:srgbClr val="66FF33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“Birds of a feather flock together.”</a:t>
            </a:r>
            <a:endParaRPr lang="en-NG" sz="3500" b="1" dirty="0">
              <a:ln>
                <a:solidFill>
                  <a:srgbClr val="66FF33"/>
                </a:solidFill>
              </a:ln>
              <a:solidFill>
                <a:srgbClr val="66FF33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en-GB" sz="35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GB" sz="35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“All that glitters is not gold.”</a:t>
            </a:r>
            <a:endParaRPr lang="en-NG" sz="3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en-GB" sz="3500" b="0" dirty="0">
              <a:ln>
                <a:solidFill>
                  <a:srgbClr val="FF00FF"/>
                </a:solidFill>
              </a:ln>
              <a:solidFill>
                <a:srgbClr val="FF00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GB" sz="3500" b="0" dirty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"An apple a day keeps the doctor away.“</a:t>
            </a:r>
          </a:p>
        </p:txBody>
      </p:sp>
    </p:spTree>
    <p:extLst>
      <p:ext uri="{BB962C8B-B14F-4D97-AF65-F5344CB8AC3E}">
        <p14:creationId xmlns:p14="http://schemas.microsoft.com/office/powerpoint/2010/main" val="104999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l That Glitters Is Not Gold">
            <a:extLst>
              <a:ext uri="{FF2B5EF4-FFF2-40B4-BE49-F238E27FC236}">
                <a16:creationId xmlns:a16="http://schemas.microsoft.com/office/drawing/2014/main" id="{B40C962F-AB0C-4950-B6ED-E9456438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42" y="-25400"/>
            <a:ext cx="62810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9A4226-18AB-4548-A05E-21FC7BE7C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91094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81432"/>
            <a:ext cx="7772400" cy="4571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4395DE55-36E7-4ED1-A5F1-65538B9B2840}"/>
              </a:ext>
            </a:extLst>
          </p:cNvPr>
          <p:cNvSpPr/>
          <p:nvPr/>
        </p:nvSpPr>
        <p:spPr>
          <a:xfrm>
            <a:off x="434067" y="-25400"/>
            <a:ext cx="5042810" cy="6701968"/>
          </a:xfrm>
          <a:prstGeom prst="roundRect">
            <a:avLst>
              <a:gd name="adj" fmla="val 4600"/>
            </a:avLst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ndara" panose="020E0502030303020204" pitchFamily="34" charset="0"/>
              </a:rPr>
              <a:t>Physiognomy </a:t>
            </a:r>
            <a:endParaRPr lang="en-US" sz="23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ndara" panose="020E0502030303020204" pitchFamily="34" charset="0"/>
            </a:endParaRPr>
          </a:p>
          <a:p>
            <a:r>
              <a:rPr lang="en-US" sz="2300" dirty="0">
                <a:latin typeface="Candara" panose="020E0502030303020204" pitchFamily="34" charset="0"/>
              </a:rPr>
              <a:t>There was a man I saw </a:t>
            </a:r>
          </a:p>
          <a:p>
            <a:r>
              <a:rPr lang="en-US" sz="2300" dirty="0">
                <a:latin typeface="Candara" panose="020E0502030303020204" pitchFamily="34" charset="0"/>
              </a:rPr>
              <a:t>I looked at him with awe </a:t>
            </a:r>
          </a:p>
          <a:p>
            <a:r>
              <a:rPr lang="en-US" sz="2300" dirty="0">
                <a:latin typeface="Candara" panose="020E0502030303020204" pitchFamily="34" charset="0"/>
              </a:rPr>
              <a:t>I thought he'd have the world </a:t>
            </a:r>
          </a:p>
          <a:p>
            <a:r>
              <a:rPr lang="en-US" sz="2300" dirty="0">
                <a:latin typeface="Candara" panose="020E0502030303020204" pitchFamily="34" charset="0"/>
              </a:rPr>
              <a:t>I can't describe with word </a:t>
            </a:r>
          </a:p>
          <a:p>
            <a:r>
              <a:rPr lang="en-US" sz="2300" dirty="0">
                <a:latin typeface="Candara" panose="020E0502030303020204" pitchFamily="34" charset="0"/>
              </a:rPr>
              <a:t>His looks that had no flaw </a:t>
            </a:r>
          </a:p>
          <a:p>
            <a:r>
              <a:rPr lang="en-US" sz="2300" dirty="0">
                <a:latin typeface="Candara" panose="020E0502030303020204" pitchFamily="34" charset="0"/>
              </a:rPr>
              <a:t>He had a rare nature </a:t>
            </a:r>
          </a:p>
          <a:p>
            <a:endParaRPr lang="en-US" sz="2300" dirty="0">
              <a:latin typeface="Candara" panose="020E0502030303020204" pitchFamily="34" charset="0"/>
            </a:endParaRPr>
          </a:p>
          <a:p>
            <a:r>
              <a:rPr lang="en-US" sz="2300" dirty="0">
                <a:latin typeface="Candara" panose="020E0502030303020204" pitchFamily="34" charset="0"/>
              </a:rPr>
              <a:t>Gentle from sole to crown </a:t>
            </a:r>
          </a:p>
          <a:p>
            <a:r>
              <a:rPr lang="en-US" sz="2300" dirty="0">
                <a:latin typeface="Candara" panose="020E0502030303020204" pitchFamily="34" charset="0"/>
              </a:rPr>
              <a:t>He rarely wore a frown </a:t>
            </a:r>
          </a:p>
          <a:p>
            <a:r>
              <a:rPr lang="en-US" sz="2300" dirty="0">
                <a:latin typeface="Candara" panose="020E0502030303020204" pitchFamily="34" charset="0"/>
              </a:rPr>
              <a:t>His kind was rare in town </a:t>
            </a:r>
          </a:p>
          <a:p>
            <a:r>
              <a:rPr lang="en-US" sz="2300" dirty="0">
                <a:latin typeface="Candara" panose="020E0502030303020204" pitchFamily="34" charset="0"/>
              </a:rPr>
              <a:t>He’s a perfect creature! </a:t>
            </a:r>
          </a:p>
          <a:p>
            <a:endParaRPr lang="en-US" sz="2300" dirty="0">
              <a:latin typeface="Candara" panose="020E0502030303020204" pitchFamily="34" charset="0"/>
            </a:endParaRPr>
          </a:p>
          <a:p>
            <a:r>
              <a:rPr lang="en-US" sz="2300" dirty="0">
                <a:latin typeface="Candara" panose="020E0502030303020204" pitchFamily="34" charset="0"/>
              </a:rPr>
              <a:t>I envied his nature </a:t>
            </a:r>
          </a:p>
          <a:p>
            <a:r>
              <a:rPr lang="en-US" sz="2300" dirty="0">
                <a:latin typeface="Candara" panose="020E0502030303020204" pitchFamily="34" charset="0"/>
              </a:rPr>
              <a:t>So schooled in every grace </a:t>
            </a:r>
          </a:p>
          <a:p>
            <a:r>
              <a:rPr lang="en-US" sz="2300" dirty="0">
                <a:latin typeface="Candara" panose="020E0502030303020204" pitchFamily="34" charset="0"/>
              </a:rPr>
              <a:t>His gestures and stature </a:t>
            </a:r>
          </a:p>
          <a:p>
            <a:r>
              <a:rPr lang="en-US" sz="2300" dirty="0">
                <a:latin typeface="Candara" panose="020E0502030303020204" pitchFamily="34" charset="0"/>
              </a:rPr>
              <a:t>Sure took years to nurture</a:t>
            </a:r>
          </a:p>
          <a:p>
            <a:r>
              <a:rPr lang="en-US" sz="2300" dirty="0">
                <a:solidFill>
                  <a:schemeClr val="bg1"/>
                </a:solidFill>
                <a:latin typeface="Candara" panose="020E0502030303020204" pitchFamily="34" charset="0"/>
              </a:rPr>
              <a:t>I long to have his place</a:t>
            </a:r>
            <a:endParaRPr lang="en-GB" sz="23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69A8EF13-3499-4C0B-9A4C-BF70F1E17843}"/>
              </a:ext>
            </a:extLst>
          </p:cNvPr>
          <p:cNvSpPr/>
          <p:nvPr/>
        </p:nvSpPr>
        <p:spPr>
          <a:xfrm>
            <a:off x="6482439" y="78016"/>
            <a:ext cx="5042810" cy="6701968"/>
          </a:xfrm>
          <a:prstGeom prst="roundRect">
            <a:avLst>
              <a:gd name="adj" fmla="val 4600"/>
            </a:avLst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latin typeface="Candara" panose="020E0502030303020204" pitchFamily="34" charset="0"/>
              </a:rPr>
              <a:t>Was he from this culture? </a:t>
            </a:r>
          </a:p>
          <a:p>
            <a:r>
              <a:rPr lang="en-US" sz="2500" dirty="0">
                <a:latin typeface="Candara" panose="020E0502030303020204" pitchFamily="34" charset="0"/>
              </a:rPr>
              <a:t>So young in face and age </a:t>
            </a:r>
          </a:p>
          <a:p>
            <a:r>
              <a:rPr lang="en-US" sz="2500" dirty="0">
                <a:latin typeface="Candara" panose="020E0502030303020204" pitchFamily="34" charset="0"/>
              </a:rPr>
              <a:t>His words were few but sage </a:t>
            </a:r>
          </a:p>
          <a:p>
            <a:endParaRPr lang="en-US" sz="2500" dirty="0">
              <a:latin typeface="Candara" panose="020E0502030303020204" pitchFamily="34" charset="0"/>
            </a:endParaRPr>
          </a:p>
          <a:p>
            <a:r>
              <a:rPr lang="en-US" sz="2500" dirty="0">
                <a:latin typeface="Candara" panose="020E0502030303020204" pitchFamily="34" charset="0"/>
              </a:rPr>
              <a:t>One ugly night in May </a:t>
            </a:r>
          </a:p>
          <a:p>
            <a:r>
              <a:rPr lang="en-US" sz="2500" dirty="0">
                <a:latin typeface="Candara" panose="020E0502030303020204" pitchFamily="34" charset="0"/>
              </a:rPr>
              <a:t>I heard he passed away </a:t>
            </a:r>
          </a:p>
          <a:p>
            <a:r>
              <a:rPr lang="en-US" sz="2500" dirty="0">
                <a:latin typeface="Candara" panose="020E0502030303020204" pitchFamily="34" charset="0"/>
              </a:rPr>
              <a:t>My heart got a puncture </a:t>
            </a:r>
          </a:p>
          <a:p>
            <a:r>
              <a:rPr lang="en-US" sz="2500" dirty="0">
                <a:latin typeface="Candara" panose="020E0502030303020204" pitchFamily="34" charset="0"/>
              </a:rPr>
              <a:t>I raged he died a youth </a:t>
            </a:r>
          </a:p>
          <a:p>
            <a:r>
              <a:rPr lang="en-US" sz="2500" dirty="0">
                <a:latin typeface="Candara" panose="020E0502030303020204" pitchFamily="34" charset="0"/>
              </a:rPr>
              <a:t>In death, he bared the truth </a:t>
            </a:r>
          </a:p>
          <a:p>
            <a:endParaRPr lang="en-US" sz="2500" dirty="0">
              <a:latin typeface="Candara" panose="020E0502030303020204" pitchFamily="34" charset="0"/>
            </a:endParaRPr>
          </a:p>
          <a:p>
            <a:r>
              <a:rPr lang="en-US" sz="2500" dirty="0">
                <a:latin typeface="Candara" panose="020E0502030303020204" pitchFamily="34" charset="0"/>
              </a:rPr>
              <a:t>Many secrets he kept </a:t>
            </a:r>
          </a:p>
          <a:p>
            <a:r>
              <a:rPr lang="en-US" sz="2500" dirty="0">
                <a:latin typeface="Candara" panose="020E0502030303020204" pitchFamily="34" charset="0"/>
              </a:rPr>
              <a:t>Confessed in notes he left </a:t>
            </a:r>
          </a:p>
          <a:p>
            <a:r>
              <a:rPr lang="en-US" sz="2500" dirty="0">
                <a:latin typeface="Candara" panose="020E0502030303020204" pitchFamily="34" charset="0"/>
              </a:rPr>
              <a:t>The man we thought was couth </a:t>
            </a:r>
          </a:p>
          <a:p>
            <a:r>
              <a:rPr lang="en-US" sz="2500" dirty="0">
                <a:latin typeface="Candara" panose="020E0502030303020204" pitchFamily="34" charset="0"/>
              </a:rPr>
              <a:t>Traded his soul for wealth </a:t>
            </a:r>
          </a:p>
          <a:p>
            <a:r>
              <a:rPr lang="en-US" sz="2500" dirty="0">
                <a:latin typeface="Candara" panose="020E0502030303020204" pitchFamily="34" charset="0"/>
              </a:rPr>
              <a:t>He ached in hide till death </a:t>
            </a:r>
          </a:p>
          <a:p>
            <a:r>
              <a:rPr lang="en-US" sz="2500" dirty="0">
                <a:latin typeface="Candara" panose="020E0502030303020204" pitchFamily="34" charset="0"/>
              </a:rPr>
              <a:t>His heart was full of wounds </a:t>
            </a:r>
          </a:p>
          <a:p>
            <a:r>
              <a:rPr lang="en-US" sz="2500" dirty="0">
                <a:latin typeface="Candara" panose="020E0502030303020204" pitchFamily="34" charset="0"/>
              </a:rPr>
              <a:t>With none he shared the wounds </a:t>
            </a:r>
            <a:endParaRPr lang="en-GB" sz="25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8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l That Glitters Is Not Gold">
            <a:extLst>
              <a:ext uri="{FF2B5EF4-FFF2-40B4-BE49-F238E27FC236}">
                <a16:creationId xmlns:a16="http://schemas.microsoft.com/office/drawing/2014/main" id="{B40C962F-AB0C-4950-B6ED-E9456438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42" y="-25400"/>
            <a:ext cx="62810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9A4226-18AB-4548-A05E-21FC7BE7C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91094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81432"/>
            <a:ext cx="7772400" cy="4571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69A8EF13-3499-4C0B-9A4C-BF70F1E17843}"/>
              </a:ext>
            </a:extLst>
          </p:cNvPr>
          <p:cNvSpPr/>
          <p:nvPr/>
        </p:nvSpPr>
        <p:spPr>
          <a:xfrm>
            <a:off x="2562906" y="1112158"/>
            <a:ext cx="7066187" cy="5223327"/>
          </a:xfrm>
          <a:prstGeom prst="roundRect">
            <a:avLst>
              <a:gd name="adj" fmla="val 8636"/>
            </a:avLst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No wife nor kids nor kin </a:t>
            </a:r>
          </a:p>
          <a:p>
            <a:pPr algn="ctr"/>
            <a:r>
              <a:rPr lang="en-US" sz="4000" dirty="0">
                <a:latin typeface="Candara" panose="020E0502030303020204" pitchFamily="34" charset="0"/>
              </a:rPr>
              <a:t>For none he left his things </a:t>
            </a:r>
          </a:p>
          <a:p>
            <a:pPr algn="ctr"/>
            <a:r>
              <a:rPr lang="en-US" sz="4000" dirty="0">
                <a:latin typeface="Candara" panose="020E0502030303020204" pitchFamily="34" charset="0"/>
              </a:rPr>
              <a:t>From this tale I've just told </a:t>
            </a:r>
          </a:p>
          <a:p>
            <a:pPr algn="ctr"/>
            <a:r>
              <a:rPr lang="en-US" sz="4000" dirty="0">
                <a:latin typeface="Candara" panose="020E0502030303020204" pitchFamily="34" charset="0"/>
              </a:rPr>
              <a:t>What glitters' not all gold. </a:t>
            </a:r>
          </a:p>
          <a:p>
            <a:pPr algn="ctr"/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4000" i="1" dirty="0">
                <a:solidFill>
                  <a:srgbClr val="FFFF00"/>
                </a:solidFill>
                <a:latin typeface="Candara" panose="020E0502030303020204" pitchFamily="34" charset="0"/>
              </a:rPr>
              <a:t>© adebesin.Ibraheem (2011)</a:t>
            </a:r>
            <a:endParaRPr lang="en-GB" sz="4000" i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8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705600"/>
          </a:xfrm>
        </p:spPr>
        <p:txBody>
          <a:bodyPr>
            <a:normAutofit/>
          </a:bodyPr>
          <a:lstStyle/>
          <a:p>
            <a:r>
              <a:rPr lang="en-US" sz="3500" b="1" dirty="0"/>
              <a:t>"He who pays the piper calls the tune.“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3500" dirty="0"/>
              <a:t>In medieval times, people were entertained by strolling musicians. Whoever paid the price could choose the music. This proverb means that whoever pays is in charge.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843"/>
            <a:ext cx="6498771" cy="3706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71" y="1045029"/>
            <a:ext cx="5693229" cy="34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52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3500" b="1" dirty="0"/>
              <a:t>“Let’s bury the hatchet."</a:t>
            </a:r>
            <a:endParaRPr lang="en-US" sz="35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3800" dirty="0"/>
              <a:t>Native Americans used to bury weapons to show that fighting had ended and enemies were now at peace. Today, the idiom means to make up with a friend after an argument or fight.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17964"/>
            <a:ext cx="5715000" cy="2790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" y="1600201"/>
            <a:ext cx="6036129" cy="29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3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9A4226-18AB-4548-A05E-21FC7BE7C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3" y="0"/>
            <a:ext cx="6400799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E4FB6-BCA6-4551-A71C-2A31787B6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8674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239801-C831-47F8-A418-CBEFBDE960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3249385"/>
            <a:ext cx="6400801" cy="3608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81432"/>
            <a:ext cx="7772400" cy="4571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311498BF-5550-475F-801B-4E7D4761A7D6}"/>
              </a:ext>
            </a:extLst>
          </p:cNvPr>
          <p:cNvSpPr/>
          <p:nvPr/>
        </p:nvSpPr>
        <p:spPr>
          <a:xfrm>
            <a:off x="1382486" y="1470764"/>
            <a:ext cx="9427026" cy="3247568"/>
          </a:xfrm>
          <a:prstGeom prst="roundRect">
            <a:avLst>
              <a:gd name="adj" fmla="val 8105"/>
            </a:avLst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4000" b="0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“Make Hay While the Sun Shines.”</a:t>
            </a:r>
            <a:endParaRPr lang="en-NG" sz="4000" b="1" dirty="0">
              <a:ln>
                <a:solidFill>
                  <a:srgbClr val="00FFFF"/>
                </a:solidFill>
              </a:ln>
              <a:solidFill>
                <a:srgbClr val="00FF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GB" sz="4000" b="0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“Birds of a feather flock together.”</a:t>
            </a:r>
            <a:endParaRPr lang="en-NG" sz="4000" b="1" dirty="0">
              <a:ln>
                <a:solidFill>
                  <a:srgbClr val="00FFFF"/>
                </a:solidFill>
              </a:ln>
              <a:solidFill>
                <a:srgbClr val="00FF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GB" sz="4000" b="0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“All that glitters is not gold.”</a:t>
            </a:r>
            <a:endParaRPr lang="en-NG" sz="4000" b="1" dirty="0">
              <a:ln>
                <a:solidFill>
                  <a:srgbClr val="00FFFF"/>
                </a:solidFill>
              </a:ln>
              <a:solidFill>
                <a:srgbClr val="00FF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GB" sz="4000" b="0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"An apple a day keeps the doctor away.“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12670FD-58AF-41D8-A1EA-050577B76976}"/>
              </a:ext>
            </a:extLst>
          </p:cNvPr>
          <p:cNvSpPr/>
          <p:nvPr/>
        </p:nvSpPr>
        <p:spPr>
          <a:xfrm>
            <a:off x="1762125" y="245497"/>
            <a:ext cx="8667749" cy="786270"/>
          </a:xfrm>
          <a:prstGeom prst="roundRect">
            <a:avLst>
              <a:gd name="adj" fmla="val 28322"/>
            </a:avLst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ndara" panose="020E0502030303020204" pitchFamily="34" charset="0"/>
              </a:rPr>
              <a:t>What do these expressions mean?</a:t>
            </a:r>
            <a:endParaRPr lang="en-NG" sz="45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53347-B44D-4BC8-B0CE-7959D0CB3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246" y="5498687"/>
            <a:ext cx="8657070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0"/>
            <a:ext cx="8610600" cy="6629400"/>
          </a:xfrm>
        </p:spPr>
        <p:txBody>
          <a:bodyPr>
            <a:normAutofit/>
          </a:bodyPr>
          <a:lstStyle/>
          <a:p>
            <a:r>
              <a:rPr lang="en-US" sz="5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“Earth is the queen of beds.”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1"/>
            <a:ext cx="5943600" cy="617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85801"/>
            <a:ext cx="6248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83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943" y="114300"/>
            <a:ext cx="11642271" cy="6515100"/>
          </a:xfrm>
        </p:spPr>
        <p:txBody>
          <a:bodyPr>
            <a:normAutofit/>
          </a:bodyPr>
          <a:lstStyle/>
          <a:p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“All that glitters is not gold”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1"/>
            <a:ext cx="5943600" cy="304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3733800"/>
            <a:ext cx="6400799" cy="312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6019800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62001"/>
            <a:ext cx="6172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09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6271" y="457200"/>
            <a:ext cx="8610600" cy="61722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“Make Hay Wh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ile the Sun Shines”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71" y="3200400"/>
            <a:ext cx="5791200" cy="3692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9" y="1089396"/>
            <a:ext cx="6400801" cy="5803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71" y="1089397"/>
            <a:ext cx="5791200" cy="272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37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28602"/>
            <a:ext cx="7772400" cy="152399"/>
          </a:xfrm>
        </p:spPr>
        <p:txBody>
          <a:bodyPr>
            <a:noAutofit/>
          </a:bodyPr>
          <a:lstStyle/>
          <a:p>
            <a:r>
              <a:rPr lang="en-US" sz="3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Proverbs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“Birds of a feather flock together”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603"/>
            <a:ext cx="5867400" cy="6248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29" y="609602"/>
            <a:ext cx="6241471" cy="62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6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1430"/>
            <a:ext cx="7772400" cy="4571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3" name="AutoShape 6" descr="Africa Map PNG Images, Free Transparent Africa Map Download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Image result for FIGURATIVE LANGU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722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65B5614F-66C2-460E-9FD9-685A2C9BC6C7}"/>
              </a:ext>
            </a:extLst>
          </p:cNvPr>
          <p:cNvSpPr/>
          <p:nvPr/>
        </p:nvSpPr>
        <p:spPr>
          <a:xfrm>
            <a:off x="0" y="181430"/>
            <a:ext cx="12192000" cy="6858000"/>
          </a:xfrm>
          <a:prstGeom prst="roundRect">
            <a:avLst>
              <a:gd name="adj" fmla="val 987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G" sz="35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61D49263-F081-48BD-9155-08C75C852EC5}"/>
              </a:ext>
            </a:extLst>
          </p:cNvPr>
          <p:cNvSpPr/>
          <p:nvPr/>
        </p:nvSpPr>
        <p:spPr>
          <a:xfrm>
            <a:off x="625553" y="227371"/>
            <a:ext cx="11093294" cy="2896054"/>
          </a:xfrm>
          <a:prstGeom prst="roundRect">
            <a:avLst>
              <a:gd name="adj" fmla="val 7886"/>
            </a:avLst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Figurative language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refers to the use of words in a way that deviates from the conventional order and meaning in order to convey a new meaning that is colorful, clearer, and exciting. Using figurative language is using ordinary words and sentence to create extraordinary meanings.</a:t>
            </a:r>
            <a:endParaRPr kumimoji="0" lang="en-NG" sz="3500" b="0" i="0" u="none" strike="noStrike" kern="1200" cap="none" spc="0" normalizeH="0" baseline="0" noProof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D49263-F081-48BD-9155-08C75C852EC5}"/>
              </a:ext>
            </a:extLst>
          </p:cNvPr>
          <p:cNvSpPr/>
          <p:nvPr/>
        </p:nvSpPr>
        <p:spPr>
          <a:xfrm>
            <a:off x="155575" y="3296508"/>
            <a:ext cx="3763963" cy="1263472"/>
          </a:xfrm>
          <a:prstGeom prst="roundRect">
            <a:avLst>
              <a:gd name="adj" fmla="val 20516"/>
            </a:avLst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Connotative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Meaning</a:t>
            </a:r>
            <a:endParaRPr kumimoji="0" lang="en-NG" sz="3800" b="0" i="0" u="none" strike="noStrike" kern="1200" cap="none" spc="0" normalizeH="0" baseline="0" noProof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D49263-F081-48BD-9155-08C75C852EC5}"/>
              </a:ext>
            </a:extLst>
          </p:cNvPr>
          <p:cNvSpPr/>
          <p:nvPr/>
        </p:nvSpPr>
        <p:spPr>
          <a:xfrm>
            <a:off x="8176418" y="3296508"/>
            <a:ext cx="3763963" cy="1263472"/>
          </a:xfrm>
          <a:prstGeom prst="roundRect">
            <a:avLst>
              <a:gd name="adj" fmla="val 20516"/>
            </a:avLst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Idiomatic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Meaning</a:t>
            </a:r>
            <a:endParaRPr kumimoji="0" lang="en-NG" sz="3800" b="0" i="0" u="none" strike="noStrike" kern="1200" cap="none" spc="0" normalizeH="0" baseline="0" noProof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D49263-F081-48BD-9155-08C75C852EC5}"/>
              </a:ext>
            </a:extLst>
          </p:cNvPr>
          <p:cNvSpPr/>
          <p:nvPr/>
        </p:nvSpPr>
        <p:spPr>
          <a:xfrm>
            <a:off x="4160836" y="3296508"/>
            <a:ext cx="3763963" cy="1263472"/>
          </a:xfrm>
          <a:prstGeom prst="roundRect">
            <a:avLst>
              <a:gd name="adj" fmla="val 20516"/>
            </a:avLst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Metaphoric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Meaning</a:t>
            </a:r>
            <a:endParaRPr kumimoji="0" lang="en-NG" sz="3800" b="0" i="0" u="none" strike="noStrike" kern="1200" cap="none" spc="0" normalizeH="0" baseline="0" noProof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132155F2-A4E0-4262-B10E-8E85D774146D}"/>
              </a:ext>
            </a:extLst>
          </p:cNvPr>
          <p:cNvSpPr/>
          <p:nvPr/>
        </p:nvSpPr>
        <p:spPr>
          <a:xfrm>
            <a:off x="404019" y="4733064"/>
            <a:ext cx="11314828" cy="2075632"/>
          </a:xfrm>
          <a:prstGeom prst="roundRect">
            <a:avLst>
              <a:gd name="adj" fmla="val 11015"/>
            </a:avLst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Daniella behaves like a tiger when she is angry.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David’s anger gave birth to all that destruction you see there.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As I came into the room, Monalisa’s eyes spoke to me to leave.</a:t>
            </a:r>
          </a:p>
        </p:txBody>
      </p:sp>
    </p:spTree>
    <p:extLst>
      <p:ext uri="{BB962C8B-B14F-4D97-AF65-F5344CB8AC3E}">
        <p14:creationId xmlns:p14="http://schemas.microsoft.com/office/powerpoint/2010/main" val="2883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 gains for the 2nd consecutive week over inflation concerns -  Nairametrics">
            <a:extLst>
              <a:ext uri="{FF2B5EF4-FFF2-40B4-BE49-F238E27FC236}">
                <a16:creationId xmlns:a16="http://schemas.microsoft.com/office/drawing/2014/main" id="{40834967-6F1C-4302-B9A9-FFB647073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81432"/>
            <a:ext cx="7772400" cy="4571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311498BF-5550-475F-801B-4E7D4761A7D6}"/>
              </a:ext>
            </a:extLst>
          </p:cNvPr>
          <p:cNvSpPr/>
          <p:nvPr/>
        </p:nvSpPr>
        <p:spPr>
          <a:xfrm>
            <a:off x="4245430" y="969538"/>
            <a:ext cx="7859485" cy="5707030"/>
          </a:xfrm>
          <a:prstGeom prst="roundRect">
            <a:avLst>
              <a:gd name="adj" fmla="val 4600"/>
            </a:avLst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ndara" panose="020E0502030303020204" pitchFamily="34" charset="0"/>
              </a:rPr>
              <a:t>SIMILE</a:t>
            </a:r>
            <a:r>
              <a:rPr lang="en-GB" sz="3000" dirty="0">
                <a:latin typeface="Candara" panose="020E0502030303020204" pitchFamily="34" charset="0"/>
              </a:rPr>
              <a:t> is used to compare dissimilar things indirectly, by using ‘</a:t>
            </a:r>
            <a:r>
              <a:rPr lang="en-GB" sz="3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ndara" panose="020E0502030303020204" pitchFamily="34" charset="0"/>
              </a:rPr>
              <a:t>as</a:t>
            </a:r>
            <a:r>
              <a:rPr lang="en-GB" sz="3000" dirty="0">
                <a:latin typeface="Candara" panose="020E0502030303020204" pitchFamily="34" charset="0"/>
              </a:rPr>
              <a:t>’ or ‘</a:t>
            </a:r>
            <a:r>
              <a:rPr lang="en-GB" sz="3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ndara" panose="020E0502030303020204" pitchFamily="34" charset="0"/>
              </a:rPr>
              <a:t>like</a:t>
            </a:r>
            <a:r>
              <a:rPr lang="en-GB" sz="3000" dirty="0">
                <a:latin typeface="Candara" panose="020E0502030303020204" pitchFamily="34" charset="0"/>
              </a:rPr>
              <a:t>’: </a:t>
            </a:r>
          </a:p>
          <a:p>
            <a:pPr marL="742950" indent="-742950" algn="just">
              <a:buAutoNum type="alphaLcParenBoth"/>
            </a:pPr>
            <a:r>
              <a:rPr lang="en-GB" sz="3000" dirty="0">
                <a:latin typeface="Candara" panose="020E0502030303020204" pitchFamily="34" charset="0"/>
              </a:rPr>
              <a:t>Visiting that country once, I found out it’s </a:t>
            </a:r>
            <a:r>
              <a:rPr lang="en-GB" sz="3000" b="1" dirty="0">
                <a:solidFill>
                  <a:srgbClr val="FFFF00"/>
                </a:solidFill>
                <a:latin typeface="Candara" panose="020E0502030303020204" pitchFamily="34" charset="0"/>
              </a:rPr>
              <a:t>like</a:t>
            </a:r>
            <a:r>
              <a:rPr lang="en-GB" sz="3000" dirty="0">
                <a:latin typeface="Candara" panose="020E0502030303020204" pitchFamily="34" charset="0"/>
              </a:rPr>
              <a:t> heaven. </a:t>
            </a:r>
          </a:p>
          <a:p>
            <a:pPr marL="742950" indent="-742950" algn="just">
              <a:buAutoNum type="alphaLcParenBoth"/>
            </a:pPr>
            <a:r>
              <a:rPr lang="en-GB" sz="3000" dirty="0">
                <a:latin typeface="Candara" panose="020E0502030303020204" pitchFamily="34" charset="0"/>
              </a:rPr>
              <a:t>Wow! That young lady is </a:t>
            </a:r>
            <a:r>
              <a:rPr lang="en-GB" sz="3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ndara" panose="020E0502030303020204" pitchFamily="34" charset="0"/>
              </a:rPr>
              <a:t>as</a:t>
            </a:r>
            <a:r>
              <a:rPr lang="en-GB" sz="3000" dirty="0">
                <a:latin typeface="Candara" panose="020E0502030303020204" pitchFamily="34" charset="0"/>
              </a:rPr>
              <a:t> vast </a:t>
            </a:r>
            <a:r>
              <a:rPr lang="en-GB" sz="3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ndara" panose="020E0502030303020204" pitchFamily="34" charset="0"/>
              </a:rPr>
              <a:t>as</a:t>
            </a:r>
            <a:r>
              <a:rPr lang="en-GB" sz="3000" dirty="0">
                <a:latin typeface="Candara" panose="020E0502030303020204" pitchFamily="34" charset="0"/>
              </a:rPr>
              <a:t> an encyclopaedia.</a:t>
            </a:r>
          </a:p>
          <a:p>
            <a:pPr marL="742950" indent="-742950" algn="just">
              <a:buAutoNum type="alphaLcParenBoth"/>
            </a:pPr>
            <a:r>
              <a:rPr lang="en-GB" sz="3000" b="1" dirty="0">
                <a:solidFill>
                  <a:srgbClr val="FFFF00"/>
                </a:solidFill>
                <a:latin typeface="Candara" panose="020E0502030303020204" pitchFamily="34" charset="0"/>
              </a:rPr>
              <a:t>Like</a:t>
            </a:r>
            <a:r>
              <a:rPr lang="en-GB" sz="3000" dirty="0">
                <a:latin typeface="Candara" panose="020E0502030303020204" pitchFamily="34" charset="0"/>
              </a:rPr>
              <a:t> the gold that goes through roaring fire on its journey to refinement, Catherine experienced so much turbulence before becoming the famed tycoon she is today.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E79FDE-204F-4911-9FDF-0171B484DA79}"/>
              </a:ext>
            </a:extLst>
          </p:cNvPr>
          <p:cNvSpPr/>
          <p:nvPr/>
        </p:nvSpPr>
        <p:spPr>
          <a:xfrm>
            <a:off x="6096000" y="103424"/>
            <a:ext cx="3186485" cy="76269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ndara" panose="020E0502030303020204" pitchFamily="34" charset="0"/>
              </a:rPr>
              <a:t>Simile</a:t>
            </a:r>
            <a:endParaRPr lang="en-NG" sz="55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pic>
        <p:nvPicPr>
          <p:cNvPr id="1030" name="Picture 6" descr="10 Biblical Descriptions of What Heaven Looks Like">
            <a:extLst>
              <a:ext uri="{FF2B5EF4-FFF2-40B4-BE49-F238E27FC236}">
                <a16:creationId xmlns:a16="http://schemas.microsoft.com/office/drawing/2014/main" id="{1691168E-5018-424C-8315-9DFDC8CE4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" y="1943100"/>
            <a:ext cx="4071260" cy="4733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7" name="Picture 4" descr="Encyclopedia Transparent Images – Free PNG Images Vector, PSD, Clipart,  Templates">
            <a:extLst>
              <a:ext uri="{FF2B5EF4-FFF2-40B4-BE49-F238E27FC236}">
                <a16:creationId xmlns:a16="http://schemas.microsoft.com/office/drawing/2014/main" id="{834496A5-61E5-44FF-A00F-C62D8D40C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1569">
            <a:off x="276481" y="839736"/>
            <a:ext cx="3628930" cy="287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76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Outdoors Transparent Stock Illustrations – 4,296 Outdoors Transparent Stock  Illustrations, Vectors &amp;amp; Clipart - Dreamstime">
            <a:extLst>
              <a:ext uri="{FF2B5EF4-FFF2-40B4-BE49-F238E27FC236}">
                <a16:creationId xmlns:a16="http://schemas.microsoft.com/office/drawing/2014/main" id="{424FAC17-15C0-4867-ADEB-BC49E7494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43" y="31296"/>
            <a:ext cx="7309757" cy="68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llection Of Free Atoned Baby Boy Download - Baa Baa Black Sheep Clipart,  HD Png Download , Transparent Png Image - PNGitem">
            <a:extLst>
              <a:ext uri="{FF2B5EF4-FFF2-40B4-BE49-F238E27FC236}">
                <a16:creationId xmlns:a16="http://schemas.microsoft.com/office/drawing/2014/main" id="{50AF4F8D-054F-4C44-860B-2ECE15DB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7226"/>
            <a:ext cx="5339443" cy="37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81432"/>
            <a:ext cx="7772400" cy="4571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311498BF-5550-475F-801B-4E7D4761A7D6}"/>
              </a:ext>
            </a:extLst>
          </p:cNvPr>
          <p:cNvSpPr/>
          <p:nvPr/>
        </p:nvSpPr>
        <p:spPr>
          <a:xfrm>
            <a:off x="239486" y="1856254"/>
            <a:ext cx="7609113" cy="4997904"/>
          </a:xfrm>
          <a:prstGeom prst="roundRect">
            <a:avLst>
              <a:gd name="adj" fmla="val 4600"/>
            </a:avLst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300" b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latin typeface="Candara" panose="020E0502030303020204" pitchFamily="34" charset="0"/>
              </a:rPr>
              <a:t>METAPHOR</a:t>
            </a:r>
            <a:r>
              <a:rPr lang="en-GB" sz="3300" dirty="0">
                <a:latin typeface="Candara" panose="020E0502030303020204" pitchFamily="34" charset="0"/>
              </a:rPr>
              <a:t> shows connections between unlike things or compares dissimilar things, </a:t>
            </a:r>
            <a:r>
              <a:rPr lang="en-GB" sz="3300" b="1" u="sng" dirty="0">
                <a:solidFill>
                  <a:srgbClr val="00FFFF"/>
                </a:solidFill>
                <a:latin typeface="Candara" panose="020E0502030303020204" pitchFamily="34" charset="0"/>
              </a:rPr>
              <a:t>without</a:t>
            </a:r>
            <a:r>
              <a:rPr lang="en-GB" sz="3300" dirty="0">
                <a:latin typeface="Candara" panose="020E0502030303020204" pitchFamily="34" charset="0"/>
              </a:rPr>
              <a:t> the use of ‘as or ‘like’: </a:t>
            </a:r>
          </a:p>
          <a:p>
            <a:pPr marL="742950" indent="-742950" algn="just">
              <a:buAutoNum type="alphaLcParenBoth"/>
            </a:pPr>
            <a:r>
              <a:rPr lang="en-GB" sz="3300" b="1" dirty="0">
                <a:solidFill>
                  <a:srgbClr val="00FFFF"/>
                </a:solidFill>
                <a:latin typeface="Candara" panose="020E0502030303020204" pitchFamily="34" charset="0"/>
              </a:rPr>
              <a:t>She</a:t>
            </a:r>
            <a:r>
              <a:rPr lang="en-GB" sz="3300" dirty="0">
                <a:latin typeface="Candara" panose="020E0502030303020204" pitchFamily="34" charset="0"/>
              </a:rPr>
              <a:t> is a bloody </a:t>
            </a:r>
            <a:r>
              <a:rPr lang="en-GB" sz="3300" b="1" dirty="0">
                <a:solidFill>
                  <a:srgbClr val="00FFFF"/>
                </a:solidFill>
                <a:latin typeface="Candara" panose="020E0502030303020204" pitchFamily="34" charset="0"/>
              </a:rPr>
              <a:t>black sheep</a:t>
            </a:r>
            <a:r>
              <a:rPr lang="en-GB" sz="3300" dirty="0">
                <a:latin typeface="Candara" panose="020E0502030303020204" pitchFamily="34" charset="0"/>
              </a:rPr>
              <a:t> in that family!</a:t>
            </a:r>
          </a:p>
          <a:p>
            <a:pPr marL="742950" indent="-742950" algn="just">
              <a:buAutoNum type="alphaLcParenBoth"/>
            </a:pPr>
            <a:r>
              <a:rPr lang="en-US" sz="3300" dirty="0">
                <a:latin typeface="Candara" panose="020E0502030303020204" pitchFamily="34" charset="0"/>
              </a:rPr>
              <a:t>His </a:t>
            </a:r>
            <a:r>
              <a:rPr lang="en-US" sz="3300" b="1" dirty="0">
                <a:solidFill>
                  <a:srgbClr val="00FFFF"/>
                </a:solidFill>
                <a:latin typeface="Candara" panose="020E0502030303020204" pitchFamily="34" charset="0"/>
              </a:rPr>
              <a:t>heart of stone</a:t>
            </a:r>
            <a:r>
              <a:rPr lang="en-US" sz="3300" dirty="0">
                <a:latin typeface="Candara" panose="020E0502030303020204" pitchFamily="34" charset="0"/>
              </a:rPr>
              <a:t> surprised me.</a:t>
            </a:r>
          </a:p>
          <a:p>
            <a:pPr marL="742950" indent="-742950" algn="just">
              <a:buAutoNum type="alphaLcParenBoth"/>
            </a:pPr>
            <a:r>
              <a:rPr lang="en-US" sz="3300" dirty="0">
                <a:latin typeface="Candara" panose="020E0502030303020204" pitchFamily="34" charset="0"/>
              </a:rPr>
              <a:t>I have two very important friends in my life. One is a </a:t>
            </a:r>
            <a:r>
              <a:rPr lang="en-US" sz="3300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Candara" panose="020E0502030303020204" pitchFamily="34" charset="0"/>
              </a:rPr>
              <a:t>sunlight</a:t>
            </a:r>
            <a:r>
              <a:rPr lang="en-US" sz="3300" dirty="0">
                <a:latin typeface="Candara" panose="020E0502030303020204" pitchFamily="34" charset="0"/>
              </a:rPr>
              <a:t>; the other is a </a:t>
            </a:r>
            <a:r>
              <a:rPr lang="en-US" sz="33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moon</a:t>
            </a:r>
            <a:r>
              <a:rPr lang="en-US" sz="3300" dirty="0">
                <a:latin typeface="Candara" panose="020E0502030303020204" pitchFamily="34" charset="0"/>
              </a:rPr>
              <a:t>.</a:t>
            </a:r>
            <a:endParaRPr lang="en-GB" sz="3300" dirty="0">
              <a:latin typeface="Candara" panose="020E0502030303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E79FDE-204F-4911-9FDF-0171B484DA79}"/>
              </a:ext>
            </a:extLst>
          </p:cNvPr>
          <p:cNvSpPr/>
          <p:nvPr/>
        </p:nvSpPr>
        <p:spPr>
          <a:xfrm>
            <a:off x="3652157" y="533055"/>
            <a:ext cx="3374571" cy="93651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latin typeface="Candara" panose="020E0502030303020204" pitchFamily="34" charset="0"/>
              </a:rPr>
              <a:t>Metaphor</a:t>
            </a:r>
            <a:endParaRPr lang="en-NG" sz="5200" b="1" dirty="0">
              <a:ln>
                <a:solidFill>
                  <a:srgbClr val="00FFFF"/>
                </a:solidFill>
              </a:ln>
              <a:solidFill>
                <a:srgbClr val="00FFFF"/>
              </a:solidFill>
              <a:latin typeface="Candara" panose="020E0502030303020204" pitchFamily="34" charset="0"/>
            </a:endParaRPr>
          </a:p>
        </p:txBody>
      </p:sp>
      <p:pic>
        <p:nvPicPr>
          <p:cNvPr id="2060" name="Picture 12" descr="Image download: Stone Heart | Christart.com">
            <a:extLst>
              <a:ext uri="{FF2B5EF4-FFF2-40B4-BE49-F238E27FC236}">
                <a16:creationId xmlns:a16="http://schemas.microsoft.com/office/drawing/2014/main" id="{385594AF-302D-4D92-B5D0-558B96706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21" y="3840849"/>
            <a:ext cx="3507921" cy="301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Sun PNG Images, Transparent SUN.PNG Clipart, Real Sun Pictures -  FreeIconsPNG">
            <a:extLst>
              <a:ext uri="{FF2B5EF4-FFF2-40B4-BE49-F238E27FC236}">
                <a16:creationId xmlns:a16="http://schemas.microsoft.com/office/drawing/2014/main" id="{703C5C1A-673B-41A5-A073-4CD262AE4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1" b="15974"/>
          <a:stretch/>
        </p:blipFill>
        <p:spPr bwMode="auto">
          <a:xfrm>
            <a:off x="-3" y="0"/>
            <a:ext cx="3505202" cy="245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52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Free photo: Dark Abandoned House - Abandoned, Dark, House - Free Download -  Jooinn">
            <a:extLst>
              <a:ext uri="{FF2B5EF4-FFF2-40B4-BE49-F238E27FC236}">
                <a16:creationId xmlns:a16="http://schemas.microsoft.com/office/drawing/2014/main" id="{DAABCF69-75E4-4639-AD0B-8E2F3FFBF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17" y="0"/>
            <a:ext cx="830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lood splatter PNG image with transparent background | TOPpng">
            <a:extLst>
              <a:ext uri="{FF2B5EF4-FFF2-40B4-BE49-F238E27FC236}">
                <a16:creationId xmlns:a16="http://schemas.microsoft.com/office/drawing/2014/main" id="{D28DD995-D34E-4AEC-BE35-03F62ADA4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9" b="12143"/>
          <a:stretch/>
        </p:blipFill>
        <p:spPr bwMode="auto">
          <a:xfrm>
            <a:off x="0" y="1"/>
            <a:ext cx="3951517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1,279 Worn Out Shoes Stock Photos and Images - 123RF">
            <a:extLst>
              <a:ext uri="{FF2B5EF4-FFF2-40B4-BE49-F238E27FC236}">
                <a16:creationId xmlns:a16="http://schemas.microsoft.com/office/drawing/2014/main" id="{9998F583-9461-45EF-A340-F99AB0DA9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971">
            <a:off x="559739" y="3388685"/>
            <a:ext cx="2962998" cy="34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311498BF-5550-475F-801B-4E7D4761A7D6}"/>
              </a:ext>
            </a:extLst>
          </p:cNvPr>
          <p:cNvSpPr/>
          <p:nvPr/>
        </p:nvSpPr>
        <p:spPr>
          <a:xfrm>
            <a:off x="4065816" y="1491962"/>
            <a:ext cx="8126184" cy="5228322"/>
          </a:xfrm>
          <a:prstGeom prst="roundRect">
            <a:avLst>
              <a:gd name="adj" fmla="val 4600"/>
            </a:avLst>
          </a:prstGeom>
          <a:solidFill>
            <a:schemeClr val="accent5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PERSONIFICATION</a:t>
            </a:r>
            <a:r>
              <a:rPr lang="en-GB" sz="3200" dirty="0">
                <a:latin typeface="Candara" panose="020E0502030303020204" pitchFamily="34" charset="0"/>
              </a:rPr>
              <a:t> is an expression that gives animate attributes to inanimate objects, making lifeless objects seem as though they had lives. </a:t>
            </a:r>
          </a:p>
          <a:p>
            <a:pPr marL="742950" indent="-742950" algn="just">
              <a:buAutoNum type="alphaLcParenBoth"/>
            </a:pPr>
            <a:r>
              <a:rPr lang="en-GB" sz="3200" dirty="0">
                <a:latin typeface="Candara" panose="020E0502030303020204" pitchFamily="34" charset="0"/>
              </a:rPr>
              <a:t>The </a:t>
            </a:r>
            <a:r>
              <a:rPr lang="en-GB" sz="32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blood</a:t>
            </a:r>
            <a:r>
              <a:rPr lang="en-GB" sz="3200" dirty="0">
                <a:latin typeface="Candara" panose="020E0502030303020204" pitchFamily="34" charset="0"/>
              </a:rPr>
              <a:t> of murdered protesters will </a:t>
            </a:r>
            <a:r>
              <a:rPr lang="en-GB" sz="3200" b="1" u="sng" dirty="0">
                <a:latin typeface="Candara" panose="020E0502030303020204" pitchFamily="34" charset="0"/>
              </a:rPr>
              <a:t>haunt</a:t>
            </a:r>
            <a:r>
              <a:rPr lang="en-GB" sz="3200" dirty="0">
                <a:latin typeface="Candara" panose="020E0502030303020204" pitchFamily="34" charset="0"/>
              </a:rPr>
              <a:t> the brutal soldiers. </a:t>
            </a:r>
          </a:p>
          <a:p>
            <a:pPr marL="742950" indent="-742950" algn="just">
              <a:buAutoNum type="alphaLcParenBoth"/>
            </a:pPr>
            <a:r>
              <a:rPr lang="en-GB" sz="3200" dirty="0">
                <a:latin typeface="Candara" panose="020E0502030303020204" pitchFamily="34" charset="0"/>
              </a:rPr>
              <a:t>The </a:t>
            </a:r>
            <a:r>
              <a:rPr lang="en-GB" sz="3200" b="1" dirty="0">
                <a:latin typeface="Candara" panose="020E0502030303020204" pitchFamily="34" charset="0"/>
              </a:rPr>
              <a:t>tired shoes </a:t>
            </a:r>
            <a:r>
              <a:rPr lang="en-GB" sz="3200" b="1" u="sng" dirty="0">
                <a:latin typeface="Candara" panose="020E0502030303020204" pitchFamily="34" charset="0"/>
              </a:rPr>
              <a:t>cry</a:t>
            </a:r>
            <a:r>
              <a:rPr lang="en-GB" sz="3200" dirty="0">
                <a:latin typeface="Candara" panose="020E0502030303020204" pitchFamily="34" charset="0"/>
              </a:rPr>
              <a:t> to be allowed to retire peacefully.</a:t>
            </a:r>
          </a:p>
          <a:p>
            <a:pPr marL="742950" indent="-742950" algn="just">
              <a:buAutoNum type="alphaLcParenBoth"/>
            </a:pPr>
            <a:r>
              <a:rPr lang="en-GB" sz="3200" dirty="0">
                <a:latin typeface="Candara" panose="020E0502030303020204" pitchFamily="34" charset="0"/>
              </a:rPr>
              <a:t>We could still hear the </a:t>
            </a:r>
            <a:r>
              <a:rPr lang="en-GB" sz="3200" b="1" dirty="0">
                <a:latin typeface="Candara" panose="020E0502030303020204" pitchFamily="34" charset="0"/>
              </a:rPr>
              <a:t>deserted building</a:t>
            </a:r>
            <a:r>
              <a:rPr lang="en-GB" sz="3200" dirty="0">
                <a:latin typeface="Candara" panose="020E0502030303020204" pitchFamily="34" charset="0"/>
              </a:rPr>
              <a:t> </a:t>
            </a:r>
            <a:r>
              <a:rPr lang="en-GB" sz="3200" b="1" u="sng" dirty="0">
                <a:latin typeface="Candara" panose="020E0502030303020204" pitchFamily="34" charset="0"/>
              </a:rPr>
              <a:t>whispering</a:t>
            </a:r>
            <a:r>
              <a:rPr lang="en-GB" sz="3200" dirty="0">
                <a:latin typeface="Candara" panose="020E0502030303020204" pitchFamily="34" charset="0"/>
              </a:rPr>
              <a:t> some cryptic words.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E79FDE-204F-4911-9FDF-0171B484DA79}"/>
              </a:ext>
            </a:extLst>
          </p:cNvPr>
          <p:cNvSpPr/>
          <p:nvPr/>
        </p:nvSpPr>
        <p:spPr>
          <a:xfrm>
            <a:off x="5587094" y="277723"/>
            <a:ext cx="5034646" cy="93651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Personification</a:t>
            </a:r>
            <a:endParaRPr lang="en-NG" sz="5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68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My wife denies me sex, man seeking divorce tells court — Nigeria — The  Guardian Nigeria News – Nigeria and World News">
            <a:extLst>
              <a:ext uri="{FF2B5EF4-FFF2-40B4-BE49-F238E27FC236}">
                <a16:creationId xmlns:a16="http://schemas.microsoft.com/office/drawing/2014/main" id="{AC95467A-F1D6-40FE-BF4A-D25580F8D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5889171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30,000+ Drug Abuse Pictures | Download Free Images on Unsplash">
            <a:extLst>
              <a:ext uri="{FF2B5EF4-FFF2-40B4-BE49-F238E27FC236}">
                <a16:creationId xmlns:a16="http://schemas.microsoft.com/office/drawing/2014/main" id="{2BF68D2F-5EC4-4AEA-A3DB-F0F6219FE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71" y="0"/>
            <a:ext cx="630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311498BF-5550-475F-801B-4E7D4761A7D6}"/>
              </a:ext>
            </a:extLst>
          </p:cNvPr>
          <p:cNvSpPr/>
          <p:nvPr/>
        </p:nvSpPr>
        <p:spPr>
          <a:xfrm>
            <a:off x="816425" y="1498418"/>
            <a:ext cx="10961917" cy="4788082"/>
          </a:xfrm>
          <a:prstGeom prst="roundRect">
            <a:avLst>
              <a:gd name="adj" fmla="val 4600"/>
            </a:avLst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0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Candara" panose="020E0502030303020204" pitchFamily="34" charset="0"/>
              </a:rPr>
              <a:t>IRONY</a:t>
            </a:r>
            <a:r>
              <a:rPr lang="en-GB" sz="3000" dirty="0">
                <a:latin typeface="Candara" panose="020E0502030303020204" pitchFamily="34" charset="0"/>
              </a:rPr>
              <a:t> is a statement that means the opposite of the speaker’s intention and it’s commonly used for humour or ridicule: </a:t>
            </a:r>
          </a:p>
          <a:p>
            <a:pPr marL="514350" indent="-514350" algn="just">
              <a:buAutoNum type="alphaLcParenBoth"/>
            </a:pPr>
            <a:r>
              <a:rPr lang="en-GB" sz="3000" dirty="0">
                <a:latin typeface="Candara" panose="020E0502030303020204" pitchFamily="34" charset="0"/>
              </a:rPr>
              <a:t>Yes, he was such </a:t>
            </a:r>
            <a:r>
              <a:rPr lang="en-GB" sz="3000" i="1" dirty="0">
                <a:solidFill>
                  <a:srgbClr val="00B0F0"/>
                </a:solidFill>
                <a:latin typeface="Candara" panose="020E0502030303020204" pitchFamily="34" charset="0"/>
              </a:rPr>
              <a:t>a big inspiration</a:t>
            </a:r>
            <a:r>
              <a:rPr lang="en-GB" sz="3000" dirty="0">
                <a:latin typeface="Candara" panose="020E0502030303020204" pitchFamily="34" charset="0"/>
              </a:rPr>
              <a:t> to the twins! The drugs he introduced them to caused their eventual destruction.</a:t>
            </a:r>
          </a:p>
          <a:p>
            <a:pPr marL="514350" indent="-514350" algn="just">
              <a:buAutoNum type="alphaLcParenBoth"/>
            </a:pPr>
            <a:r>
              <a:rPr lang="en-GB" sz="3000" dirty="0">
                <a:latin typeface="Candara" panose="020E0502030303020204" pitchFamily="34" charset="0"/>
              </a:rPr>
              <a:t>When I heard that </a:t>
            </a:r>
            <a:r>
              <a:rPr lang="en-GB" sz="3000" i="1" dirty="0">
                <a:solidFill>
                  <a:srgbClr val="00B0F0"/>
                </a:solidFill>
                <a:latin typeface="Candara" panose="020E0502030303020204" pitchFamily="34" charset="0"/>
              </a:rPr>
              <a:t>my marriage counsellor friend</a:t>
            </a:r>
            <a:r>
              <a:rPr lang="en-GB" sz="3000" dirty="0">
                <a:latin typeface="Candara" panose="020E0502030303020204" pitchFamily="34" charset="0"/>
              </a:rPr>
              <a:t> wanted a </a:t>
            </a:r>
            <a:r>
              <a:rPr lang="en-GB" sz="3000" b="1" u="sng" dirty="0">
                <a:latin typeface="Candara" panose="020E0502030303020204" pitchFamily="34" charset="0"/>
              </a:rPr>
              <a:t>divorce</a:t>
            </a:r>
            <a:r>
              <a:rPr lang="en-GB" sz="3000" dirty="0">
                <a:latin typeface="Candara" panose="020E0502030303020204" pitchFamily="34" charset="0"/>
              </a:rPr>
              <a:t> from her </a:t>
            </a:r>
            <a:r>
              <a:rPr lang="en-GB" sz="3000" i="1" dirty="0">
                <a:solidFill>
                  <a:srgbClr val="00B0F0"/>
                </a:solidFill>
                <a:latin typeface="Candara" panose="020E0502030303020204" pitchFamily="34" charset="0"/>
              </a:rPr>
              <a:t>police officer husband</a:t>
            </a:r>
            <a:r>
              <a:rPr lang="en-GB" sz="3000" dirty="0">
                <a:latin typeface="Candara" panose="020E0502030303020204" pitchFamily="34" charset="0"/>
              </a:rPr>
              <a:t>, I rushed to the husband’s office to see what I could do to help save their marriage. There, I was told the police station just got robbed and the husband had been kidnapped.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E79FDE-204F-4911-9FDF-0171B484DA79}"/>
              </a:ext>
            </a:extLst>
          </p:cNvPr>
          <p:cNvSpPr/>
          <p:nvPr/>
        </p:nvSpPr>
        <p:spPr>
          <a:xfrm>
            <a:off x="4457699" y="295553"/>
            <a:ext cx="2441125" cy="907313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Candara" panose="020E0502030303020204" pitchFamily="34" charset="0"/>
              </a:rPr>
              <a:t>Irony</a:t>
            </a:r>
            <a:endParaRPr lang="en-NG" sz="52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66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8 Words for the Wordy and Talking Too Much | Merriam-Webster">
            <a:extLst>
              <a:ext uri="{FF2B5EF4-FFF2-40B4-BE49-F238E27FC236}">
                <a16:creationId xmlns:a16="http://schemas.microsoft.com/office/drawing/2014/main" id="{35E79B21-72B1-4C3F-983D-74619B3DA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946523"/>
            <a:ext cx="6237513" cy="589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rowning in paperwork? Hire more staff, says Toronto advisor | Wealth  Professional">
            <a:extLst>
              <a:ext uri="{FF2B5EF4-FFF2-40B4-BE49-F238E27FC236}">
                <a16:creationId xmlns:a16="http://schemas.microsoft.com/office/drawing/2014/main" id="{8ABBE3C9-51F6-48D6-BFD8-B3C08340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5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311498BF-5550-475F-801B-4E7D4761A7D6}"/>
              </a:ext>
            </a:extLst>
          </p:cNvPr>
          <p:cNvSpPr/>
          <p:nvPr/>
        </p:nvSpPr>
        <p:spPr>
          <a:xfrm>
            <a:off x="1375682" y="2364366"/>
            <a:ext cx="9440635" cy="4297691"/>
          </a:xfrm>
          <a:prstGeom prst="roundRect">
            <a:avLst>
              <a:gd name="adj" fmla="val 4600"/>
            </a:avLst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000" b="1" dirty="0">
                <a:ln>
                  <a:solidFill>
                    <a:srgbClr val="66FF33"/>
                  </a:solidFill>
                </a:ln>
                <a:solidFill>
                  <a:srgbClr val="66FF33"/>
                </a:solidFill>
                <a:latin typeface="Candara" panose="020E0502030303020204" pitchFamily="34" charset="0"/>
              </a:rPr>
              <a:t>HYPERBOLE</a:t>
            </a:r>
            <a:r>
              <a:rPr lang="en-GB" sz="3000" dirty="0">
                <a:latin typeface="Candara" panose="020E0502030303020204" pitchFamily="34" charset="0"/>
              </a:rPr>
              <a:t> </a:t>
            </a:r>
            <a:r>
              <a:rPr lang="en-US" sz="3000" dirty="0">
                <a:latin typeface="Candara" panose="020E0502030303020204" pitchFamily="34" charset="0"/>
              </a:rPr>
              <a:t>is an overblown statement, intended to amaze and amuse people.</a:t>
            </a:r>
          </a:p>
          <a:p>
            <a:pPr marL="800100" indent="-800100" algn="just">
              <a:buAutoNum type="alphaLcParenBoth"/>
            </a:pPr>
            <a:r>
              <a:rPr lang="en-US" sz="3000" dirty="0">
                <a:latin typeface="Candara" panose="020E0502030303020204" pitchFamily="34" charset="0"/>
              </a:rPr>
              <a:t>She is drowning in paperwork; I pray the job doesn’t kill her soon.</a:t>
            </a:r>
          </a:p>
          <a:p>
            <a:pPr marL="800100" indent="-800100" algn="just">
              <a:buAutoNum type="alphaLcParenBoth"/>
            </a:pPr>
            <a:r>
              <a:rPr lang="en-US" sz="3000" dirty="0">
                <a:latin typeface="Candara" panose="020E0502030303020204" pitchFamily="34" charset="0"/>
              </a:rPr>
              <a:t>I have a million reasons why you should listen to your parents.</a:t>
            </a:r>
          </a:p>
          <a:p>
            <a:pPr marL="800100" indent="-800100" algn="just">
              <a:buAutoNum type="alphaLcParenBoth"/>
            </a:pPr>
            <a:r>
              <a:rPr lang="en-GB" sz="3000" dirty="0">
                <a:latin typeface="Candara" panose="020E0502030303020204" pitchFamily="34" charset="0"/>
              </a:rPr>
              <a:t>She is too loud when she talks. I can’t stand a woman who talks in Lagos and London residents hear the echo.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E79FDE-204F-4911-9FDF-0171B484DA79}"/>
              </a:ext>
            </a:extLst>
          </p:cNvPr>
          <p:cNvSpPr/>
          <p:nvPr/>
        </p:nvSpPr>
        <p:spPr>
          <a:xfrm>
            <a:off x="5905500" y="19605"/>
            <a:ext cx="6237513" cy="907313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>
                <a:ln>
                  <a:solidFill>
                    <a:srgbClr val="66FF33"/>
                  </a:solidFill>
                </a:ln>
                <a:solidFill>
                  <a:srgbClr val="66FF33"/>
                </a:solidFill>
                <a:latin typeface="Candara" panose="020E0502030303020204" pitchFamily="34" charset="0"/>
              </a:rPr>
              <a:t>Hyperbole</a:t>
            </a:r>
            <a:endParaRPr lang="en-NG" sz="5200" b="1" dirty="0">
              <a:ln>
                <a:solidFill>
                  <a:srgbClr val="66FF33"/>
                </a:solidFill>
              </a:ln>
              <a:solidFill>
                <a:srgbClr val="66FF33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84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30k+ Make Money Online Pictures | Download Free Images on Unsplash">
            <a:extLst>
              <a:ext uri="{FF2B5EF4-FFF2-40B4-BE49-F238E27FC236}">
                <a16:creationId xmlns:a16="http://schemas.microsoft.com/office/drawing/2014/main" id="{79454D6E-67BD-470C-A4E7-631660C3F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28071" cy="683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311498BF-5550-475F-801B-4E7D4761A7D6}"/>
              </a:ext>
            </a:extLst>
          </p:cNvPr>
          <p:cNvSpPr/>
          <p:nvPr/>
        </p:nvSpPr>
        <p:spPr>
          <a:xfrm>
            <a:off x="0" y="130628"/>
            <a:ext cx="7184571" cy="6596743"/>
          </a:xfrm>
          <a:prstGeom prst="roundRect">
            <a:avLst>
              <a:gd name="adj" fmla="val 4600"/>
            </a:avLst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1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andara" panose="020E0502030303020204" pitchFamily="34" charset="0"/>
              </a:rPr>
              <a:t>Paradox </a:t>
            </a:r>
            <a:r>
              <a:rPr lang="en-GB" sz="3100" dirty="0">
                <a:latin typeface="Candara" panose="020E0502030303020204" pitchFamily="34" charset="0"/>
              </a:rPr>
              <a:t>is a statement that, at first, appears or sounds self-contradictory or absurd but when deeply considered, is found to contain some element of truth.</a:t>
            </a:r>
          </a:p>
          <a:p>
            <a:pPr algn="just"/>
            <a:r>
              <a:rPr lang="en-GB" sz="3100" dirty="0">
                <a:latin typeface="Candara" panose="020E0502030303020204" pitchFamily="34" charset="0"/>
              </a:rPr>
              <a:t> </a:t>
            </a:r>
          </a:p>
          <a:p>
            <a:pPr marL="514350" indent="-514350" algn="just">
              <a:buAutoNum type="alphaLcParenBoth"/>
            </a:pPr>
            <a:r>
              <a:rPr lang="en-GB" sz="3100" dirty="0">
                <a:latin typeface="Candara" panose="020E0502030303020204" pitchFamily="34" charset="0"/>
              </a:rPr>
              <a:t> The enemy of my enemy is my friend. </a:t>
            </a:r>
          </a:p>
          <a:p>
            <a:pPr marL="514350" indent="-514350" algn="just">
              <a:buAutoNum type="alphaLcParenBoth"/>
            </a:pPr>
            <a:r>
              <a:rPr lang="en-GB" sz="3100" dirty="0">
                <a:latin typeface="Candara" panose="020E0502030303020204" pitchFamily="34" charset="0"/>
              </a:rPr>
              <a:t> You earn money by spending it. </a:t>
            </a:r>
          </a:p>
          <a:p>
            <a:pPr marL="514350" indent="-514350" algn="just">
              <a:buAutoNum type="alphaLcParenBoth"/>
            </a:pPr>
            <a:r>
              <a:rPr lang="en-GB" sz="3100" dirty="0">
                <a:latin typeface="Candara" panose="020E0502030303020204" pitchFamily="34" charset="0"/>
              </a:rPr>
              <a:t> “If everyone is special, no one is special.” (Disney’s The Incredibles).</a:t>
            </a:r>
            <a:endParaRPr lang="en-NG" sz="3100" b="1" dirty="0">
              <a:latin typeface="Candara" panose="020E0502030303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E79FDE-204F-4911-9FDF-0171B484DA79}"/>
              </a:ext>
            </a:extLst>
          </p:cNvPr>
          <p:cNvSpPr/>
          <p:nvPr/>
        </p:nvSpPr>
        <p:spPr>
          <a:xfrm>
            <a:off x="1009650" y="388343"/>
            <a:ext cx="4762499" cy="829214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andara" panose="020E0502030303020204" pitchFamily="34" charset="0"/>
              </a:rPr>
              <a:t>Paradox</a:t>
            </a:r>
            <a:endParaRPr lang="en-NG" sz="65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2" descr="30k+ Make Money Online Pictures | Download Free Images on Unsplash">
            <a:extLst>
              <a:ext uri="{FF2B5EF4-FFF2-40B4-BE49-F238E27FC236}">
                <a16:creationId xmlns:a16="http://schemas.microsoft.com/office/drawing/2014/main" id="{55DC8745-2B52-45E9-9AFF-0DF08092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1"/>
            <a:ext cx="5075464" cy="6773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66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10937</TotalTime>
  <Words>1137</Words>
  <Application>Microsoft Office PowerPoint</Application>
  <PresentationFormat>Widescreen</PresentationFormat>
  <Paragraphs>157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Candara</vt:lpstr>
      <vt:lpstr>Office Theme</vt:lpstr>
      <vt:lpstr>…</vt:lpstr>
      <vt:lpstr>…</vt:lpstr>
      <vt:lpstr>…</vt:lpstr>
      <vt:lpstr>…</vt:lpstr>
      <vt:lpstr>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</vt:lpstr>
      <vt:lpstr>…</vt:lpstr>
      <vt:lpstr>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Proverbs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27th November, 2017.</dc:title>
  <dc:creator>HP</dc:creator>
  <cp:lastModifiedBy>DELL</cp:lastModifiedBy>
  <cp:revision>456</cp:revision>
  <dcterms:modified xsi:type="dcterms:W3CDTF">2022-02-14T22:52:07Z</dcterms:modified>
</cp:coreProperties>
</file>